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</p:sldIdLst>
  <p:sldSz cx="9144000" cy="5143500" type="screen16x9"/>
  <p:notesSz cx="9925050" cy="6665913"/>
  <p:embeddedFontLs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noPrgBROtNc/N2c810TbROeWG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C1F14D-3DB3-4528-A724-D45E83C5D88A}">
  <a:tblStyle styleId="{67C1F14D-3DB3-4528-A724-D45E83C5D8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8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-5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a1733b6d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a1733b6d4_0_19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aa1733b6d4_0_193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a1733b6d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a1733b6d4_0_20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aa1733b6d4_0_202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a1733b6d4_0_30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3aa1733b6d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ab07042db_1_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3aab07042d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ab07042db_1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The macro-F1 score is slightly lower on the training set (0.999) than on the test set (1.000), which is a desirable situation because it indicates that the model is not memorizing the training data but generalizes well to unseen samples. The small difference results from the rule-based physical correction applied after the model prediction, which can occasionally fix a borderline training sample. </a:t>
            </a:r>
            <a:r>
              <a:rPr lang="de-DE" sz="1200" dirty="0"/>
              <a:t>Perfect class separation with zero misclassification. Model generalizes well and does not overfit. Three zones perfectly defined</a:t>
            </a:r>
            <a:r>
              <a:rPr lang="es-ES" sz="1200" dirty="0"/>
              <a:t>.</a:t>
            </a:r>
            <a:endParaRPr lang="de-DE" sz="1200" dirty="0"/>
          </a:p>
        </p:txBody>
      </p:sp>
      <p:sp>
        <p:nvSpPr>
          <p:cNvPr id="295" name="Google Shape;295;g3aab07042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a73b13f5f_0_13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312" name="Google Shape;312;g3aa73b13f5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a73b13f5f_0_20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324" name="Google Shape;324;g3aa73b13f5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a73b13f5f_0_264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340" name="Google Shape;340;g3aa73b13f5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a73b13f5f_0_108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Explain the difference between EASY, MEDIUM and HARD</a:t>
            </a:r>
            <a:endParaRPr/>
          </a:p>
        </p:txBody>
      </p:sp>
      <p:sp>
        <p:nvSpPr>
          <p:cNvPr id="359" name="Google Shape;359;g3aa73b13f5f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a73b13f5f_0_21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368" name="Google Shape;368;g3aa73b13f5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a73b13f5f_0_109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378" name="Google Shape;378;g3aa73b13f5f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a73b13f5f_0_21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396" name="Google Shape;396;g3aa73b13f5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a73b13f5f_0_1056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05" name="Google Shape;405;g3aa73b13f5f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a73b13f5f_0_23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14" name="Google Shape;414;g3aa73b13f5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ab07042db_0_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24" name="Google Shape;424;g3aab07042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a73b13f5f_0_24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35" name="Google Shape;435;g3aa73b13f5f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a80e58d14_0_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g3aa80e58d1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a80e58d14_0_1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g3aa80e58d1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d033f0298_0_18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g3ad033f02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ab07042db_0_1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77" name="Google Shape;477;g3aab07042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aab07042db_0_1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85" name="Google Shape;485;g3aab07042d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ab07042db_0_2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493" name="Google Shape;493;g3aab07042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ab07042db_0_3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501" name="Google Shape;501;g3aab07042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499f8ff8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35499f8ff82_1_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g35499f8ff82_1_9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a1733b6d4_0_21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159" name="Google Shape;159;g3aa1733b6d4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a1733b6d4_0_228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3aa1733b6d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a1733b6d4_0_244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3aa1733b6d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a1733b6d4_0_256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3aa1733b6d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a1733b6d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a1733b6d4_0_18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aa1733b6d4_0_182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 (Hintergrund)">
  <p:cSld name="Zwei Inhalte + Text (Hintergrund)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1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6"/>
          <p:cNvSpPr>
            <a:spLocks noGrp="1"/>
          </p:cNvSpPr>
          <p:nvPr>
            <p:ph type="pic" idx="2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6"/>
          <p:cNvSpPr txBox="1">
            <a:spLocks noGrp="1"/>
          </p:cNvSpPr>
          <p:nvPr>
            <p:ph type="body" idx="3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7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">
  <p:cSld name="Zwei Inhalte + 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31"/>
          <p:cNvSpPr>
            <a:spLocks noGrp="1"/>
          </p:cNvSpPr>
          <p:nvPr>
            <p:ph type="pic" idx="3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ext">
  <p:cSld name="Inhalt +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body" idx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2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ße Bilder">
  <p:cSld name="große Bil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>
            <a:spLocks noGrp="1"/>
          </p:cNvSpPr>
          <p:nvPr>
            <p:ph type="pic" idx="2"/>
          </p:nvPr>
        </p:nvSpPr>
        <p:spPr>
          <a:xfrm>
            <a:off x="0" y="2133600"/>
            <a:ext cx="9144000" cy="272138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r formatfüllend">
  <p:cSld name="Bilder formatfüllen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>
            <a:spLocks noGrp="1"/>
          </p:cNvSpPr>
          <p:nvPr>
            <p:ph type="pic" idx="2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27" descr="Fahnen_HG.jpg"/>
          <p:cNvPicPr preferRelativeResize="0"/>
          <p:nvPr/>
        </p:nvPicPr>
        <p:blipFill rotWithShape="1">
          <a:blip r:embed="rId3">
            <a:alphaModFix/>
          </a:blip>
          <a:srcRect l="398" t="14166" b="1083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7" descr="20150416 tum logo blau png fin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pic>
        <p:nvPicPr>
          <p:cNvPr id="21" name="Google Shape;21;p23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2796" y="255120"/>
            <a:ext cx="456275" cy="45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25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5"/>
          <p:cNvSpPr txBox="1"/>
          <p:nvPr/>
        </p:nvSpPr>
        <p:spPr>
          <a:xfrm>
            <a:off x="319506" y="321468"/>
            <a:ext cx="7160425" cy="34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Chair of Computing in Civil and Building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TUM School of Engineering and Design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2796" y="255120"/>
            <a:ext cx="456275" cy="45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9" descr="20150416 tum logo blau png final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‹Nº›</a:t>
            </a:fld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9"/>
          <p:cNvSpPr txBox="1"/>
          <p:nvPr/>
        </p:nvSpPr>
        <p:spPr>
          <a:xfrm>
            <a:off x="319506" y="321468"/>
            <a:ext cx="7160425" cy="34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rPr>
              <a:t>Chair of Computing in Civil and Building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rPr>
              <a:t>TUM School of Engineering and Design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72796" y="255120"/>
            <a:ext cx="456275" cy="45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TransAI60598.2023.0003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researchgate.net/figure/a-Chip-during-drilling-process-b-Chip-entanglement-during-drilling-c-Chips-during_fig5_350999845" TargetMode="External"/><Relationship Id="rId4" Type="http://schemas.openxmlformats.org/officeDocument/2006/relationships/hyperlink" Target="https://www.researchgate.net/figure/Built-up-edge-at-the-cutting-edge-on-a-microdrilling-tool-left-and-micromilling-tool_fig5_33704315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7490" y="776400"/>
            <a:ext cx="850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Software Lab Presentation - Group 25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317538" y="1391990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Munich, 5th December 2025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TUM School of Engineering and Design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a1733b6d4_0_19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232" name="Google Shape;232;g3aa1733b6d4_0_193"/>
          <p:cNvSpPr txBox="1">
            <a:spLocks noGrp="1"/>
          </p:cNvSpPr>
          <p:nvPr>
            <p:ph type="title"/>
          </p:nvPr>
        </p:nvSpPr>
        <p:spPr>
          <a:xfrm>
            <a:off x="317540" y="77365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Quality Tool - Method</a:t>
            </a:r>
            <a:endParaRPr b="1"/>
          </a:p>
        </p:txBody>
      </p:sp>
      <p:sp>
        <p:nvSpPr>
          <p:cNvPr id="233" name="Google Shape;233;g3aa1733b6d4_0_193"/>
          <p:cNvSpPr txBox="1"/>
          <p:nvPr/>
        </p:nvSpPr>
        <p:spPr>
          <a:xfrm>
            <a:off x="317550" y="1451300"/>
            <a:ext cx="8167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Model: </a:t>
            </a:r>
            <a:r>
              <a:rPr lang="de-DE" sz="1200" b="1">
                <a:solidFill>
                  <a:schemeClr val="dk1"/>
                </a:solidFill>
              </a:rPr>
              <a:t>Decision Tree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Features: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-DE" sz="1200" b="1">
                <a:solidFill>
                  <a:schemeClr val="dk1"/>
                </a:solidFill>
              </a:rPr>
              <a:t>full features </a:t>
            </a:r>
            <a:r>
              <a:rPr lang="de-DE" sz="1200">
                <a:solidFill>
                  <a:schemeClr val="dk1"/>
                </a:solidFill>
              </a:rPr>
              <a:t>(except failures)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-DE" sz="1200">
                <a:solidFill>
                  <a:schemeClr val="dk1"/>
                </a:solidFill>
              </a:rPr>
              <a:t>selected feature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Target (Label):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-DE" sz="1200" b="1">
                <a:solidFill>
                  <a:schemeClr val="dk1"/>
                </a:solidFill>
              </a:rPr>
              <a:t>BEF/CCF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Problem: Dataset is imbalanced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Rule extraction: extract + manual adjustment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" name="Google Shape;234;g3aa1733b6d4_0_193"/>
          <p:cNvSpPr txBox="1"/>
          <p:nvPr/>
        </p:nvSpPr>
        <p:spPr>
          <a:xfrm>
            <a:off x="4662195" y="4201850"/>
            <a:ext cx="370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7 -  Effect of Split Seed on Recall and Precision (CCF)</a:t>
            </a:r>
            <a:endParaRPr sz="1000"/>
          </a:p>
        </p:txBody>
      </p:sp>
      <p:pic>
        <p:nvPicPr>
          <p:cNvPr id="235" name="Google Shape;235;g3aa1733b6d4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50" y="975513"/>
            <a:ext cx="3647951" cy="31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aa1733b6d4_0_193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a1733b6d4_0_20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pic>
        <p:nvPicPr>
          <p:cNvPr id="243" name="Google Shape;243;g3aa1733b6d4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150" y="2381747"/>
            <a:ext cx="2652825" cy="235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aa1733b6d4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75" y="2381735"/>
            <a:ext cx="2652835" cy="23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aa1733b6d4_0_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125" y="2381760"/>
            <a:ext cx="2652825" cy="235106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aa1733b6d4_0_202"/>
          <p:cNvSpPr txBox="1"/>
          <p:nvPr/>
        </p:nvSpPr>
        <p:spPr>
          <a:xfrm>
            <a:off x="930641" y="1407186"/>
            <a:ext cx="19494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 b="1"/>
              <a:t>BEF (4 rules)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/>
              <a:t>Precision : 0.977</a:t>
            </a:r>
            <a:br>
              <a:rPr lang="de-DE" sz="1200"/>
            </a:br>
            <a:r>
              <a:rPr lang="de-DE" sz="1200"/>
              <a:t>Recall      : 1.000</a:t>
            </a:r>
            <a:br>
              <a:rPr lang="de-DE" sz="1200"/>
            </a:br>
            <a:r>
              <a:rPr lang="de-DE" sz="1200"/>
              <a:t>F1            : 0.989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aa1733b6d4_0_202"/>
          <p:cNvSpPr txBox="1"/>
          <p:nvPr/>
        </p:nvSpPr>
        <p:spPr>
          <a:xfrm>
            <a:off x="3665670" y="1364561"/>
            <a:ext cx="19494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 b="1"/>
              <a:t>CCF (8 rules)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/>
              <a:t>Precision : 0.958</a:t>
            </a:r>
            <a:br>
              <a:rPr lang="de-DE" sz="1200"/>
            </a:br>
            <a:r>
              <a:rPr lang="de-DE" sz="1200"/>
              <a:t>Recall      : 1.000</a:t>
            </a:r>
            <a:br>
              <a:rPr lang="de-DE" sz="1200"/>
            </a:br>
            <a:r>
              <a:rPr lang="de-DE" sz="1200"/>
              <a:t>F1            : 0.979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aa1733b6d4_0_202"/>
          <p:cNvSpPr txBox="1"/>
          <p:nvPr/>
        </p:nvSpPr>
        <p:spPr>
          <a:xfrm>
            <a:off x="6421973" y="1311794"/>
            <a:ext cx="19494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 b="1"/>
              <a:t>CCF (4 rules)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/>
              <a:t>Precision : 0.970</a:t>
            </a:r>
            <a:br>
              <a:rPr lang="de-DE" sz="1200"/>
            </a:br>
            <a:r>
              <a:rPr lang="de-DE" sz="1200"/>
              <a:t>Recall      : 0.942</a:t>
            </a:r>
            <a:br>
              <a:rPr lang="de-DE" sz="1200"/>
            </a:br>
            <a:r>
              <a:rPr lang="de-DE" sz="1200"/>
              <a:t>F1            : 0.956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aa1733b6d4_0_202"/>
          <p:cNvSpPr txBox="1"/>
          <p:nvPr/>
        </p:nvSpPr>
        <p:spPr>
          <a:xfrm>
            <a:off x="2217513" y="4697301"/>
            <a:ext cx="470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8 - Rule-Based Quality Tool – BEF and CCF Results (0 = OK; 1 = Failure)</a:t>
            </a:r>
            <a:endParaRPr sz="1000"/>
          </a:p>
        </p:txBody>
      </p:sp>
      <p:sp>
        <p:nvSpPr>
          <p:cNvPr id="250" name="Google Shape;250;g3aa1733b6d4_0_202"/>
          <p:cNvSpPr txBox="1">
            <a:spLocks noGrp="1"/>
          </p:cNvSpPr>
          <p:nvPr>
            <p:ph type="title"/>
          </p:nvPr>
        </p:nvSpPr>
        <p:spPr>
          <a:xfrm>
            <a:off x="317540" y="77365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Quality Tool - Result</a:t>
            </a:r>
            <a:endParaRPr b="1"/>
          </a:p>
        </p:txBody>
      </p:sp>
      <p:sp>
        <p:nvSpPr>
          <p:cNvPr id="251" name="Google Shape;251;g3aa1733b6d4_0_20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a1733b6d4_0_302"/>
          <p:cNvSpPr txBox="1">
            <a:spLocks noGrp="1"/>
          </p:cNvSpPr>
          <p:nvPr>
            <p:ph type="body" idx="1"/>
          </p:nvPr>
        </p:nvSpPr>
        <p:spPr>
          <a:xfrm>
            <a:off x="265025" y="1728200"/>
            <a:ext cx="171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Drill bit to measure the wear: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3aa1733b6d4_0_302"/>
          <p:cNvSpPr txBox="1">
            <a:spLocks noGrp="1"/>
          </p:cNvSpPr>
          <p:nvPr>
            <p:ph type="title"/>
          </p:nvPr>
        </p:nvSpPr>
        <p:spPr>
          <a:xfrm>
            <a:off x="317540" y="88905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Degradation Tool Recap</a:t>
            </a:r>
            <a:endParaRPr b="1"/>
          </a:p>
        </p:txBody>
      </p:sp>
      <p:sp>
        <p:nvSpPr>
          <p:cNvPr id="258" name="Google Shape;258;g3aa1733b6d4_0_30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pic>
        <p:nvPicPr>
          <p:cNvPr id="259" name="Google Shape;259;g3aa1733b6d4_0_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025" y="2409900"/>
            <a:ext cx="1236800" cy="18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aa1733b6d4_0_30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Adrián (03804037)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3aa1733b6d4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188" y="2458747"/>
            <a:ext cx="3471224" cy="16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aa1733b6d4_0_302"/>
          <p:cNvSpPr/>
          <p:nvPr/>
        </p:nvSpPr>
        <p:spPr>
          <a:xfrm rot="-5400000">
            <a:off x="2646013" y="3858700"/>
            <a:ext cx="87900" cy="716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65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g3aa1733b6d4_0_302"/>
          <p:cNvSpPr/>
          <p:nvPr/>
        </p:nvSpPr>
        <p:spPr>
          <a:xfrm rot="-5400000">
            <a:off x="3915012" y="3343300"/>
            <a:ext cx="81000" cy="1754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65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g3aa1733b6d4_0_302"/>
          <p:cNvSpPr/>
          <p:nvPr/>
        </p:nvSpPr>
        <p:spPr>
          <a:xfrm rot="-5400000">
            <a:off x="5075713" y="3966850"/>
            <a:ext cx="84600" cy="5103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65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g3aa1733b6d4_0_302"/>
          <p:cNvSpPr txBox="1"/>
          <p:nvPr/>
        </p:nvSpPr>
        <p:spPr>
          <a:xfrm>
            <a:off x="2176363" y="4301425"/>
            <a:ext cx="102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60"/>
              <a:t>Class 0</a:t>
            </a:r>
            <a:endParaRPr sz="86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60"/>
              <a:t>(almost no wear)</a:t>
            </a:r>
            <a:endParaRPr sz="860"/>
          </a:p>
        </p:txBody>
      </p:sp>
      <p:sp>
        <p:nvSpPr>
          <p:cNvPr id="266" name="Google Shape;266;g3aa1733b6d4_0_302"/>
          <p:cNvSpPr txBox="1"/>
          <p:nvPr/>
        </p:nvSpPr>
        <p:spPr>
          <a:xfrm>
            <a:off x="3172363" y="4301425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60"/>
              <a:t>Class 1</a:t>
            </a:r>
            <a:endParaRPr sz="86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60"/>
              <a:t>(between 10-99% wear)</a:t>
            </a:r>
            <a:endParaRPr sz="860"/>
          </a:p>
        </p:txBody>
      </p:sp>
      <p:sp>
        <p:nvSpPr>
          <p:cNvPr id="267" name="Google Shape;267;g3aa1733b6d4_0_302"/>
          <p:cNvSpPr txBox="1"/>
          <p:nvPr/>
        </p:nvSpPr>
        <p:spPr>
          <a:xfrm>
            <a:off x="4604413" y="4301425"/>
            <a:ext cx="102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60"/>
              <a:t>Class 2</a:t>
            </a:r>
            <a:endParaRPr sz="86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60"/>
              <a:t>(worn)</a:t>
            </a:r>
            <a:endParaRPr sz="860"/>
          </a:p>
        </p:txBody>
      </p:sp>
      <p:sp>
        <p:nvSpPr>
          <p:cNvPr id="268" name="Google Shape;268;g3aa1733b6d4_0_302"/>
          <p:cNvSpPr txBox="1">
            <a:spLocks noGrp="1"/>
          </p:cNvSpPr>
          <p:nvPr>
            <p:ph type="body" idx="1"/>
          </p:nvPr>
        </p:nvSpPr>
        <p:spPr>
          <a:xfrm>
            <a:off x="2257476" y="1245950"/>
            <a:ext cx="1332900" cy="1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Tool wear evolution graph:</a:t>
            </a:r>
            <a:endParaRPr/>
          </a:p>
        </p:txBody>
      </p:sp>
      <p:pic>
        <p:nvPicPr>
          <p:cNvPr id="269" name="Google Shape;269;g3aa1733b6d4_0_302" title="Tf-vc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9775" y="2821453"/>
            <a:ext cx="2535357" cy="177472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aa1733b6d4_0_302"/>
          <p:cNvSpPr/>
          <p:nvPr/>
        </p:nvSpPr>
        <p:spPr>
          <a:xfrm>
            <a:off x="1616725" y="3138825"/>
            <a:ext cx="3243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g3aa1733b6d4_0_302"/>
          <p:cNvSpPr/>
          <p:nvPr/>
        </p:nvSpPr>
        <p:spPr>
          <a:xfrm>
            <a:off x="5508400" y="3138813"/>
            <a:ext cx="3243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g3aa1733b6d4_0_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9458" y="1245950"/>
            <a:ext cx="2275981" cy="148071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aa1733b6d4_0_302"/>
          <p:cNvSpPr/>
          <p:nvPr/>
        </p:nvSpPr>
        <p:spPr>
          <a:xfrm>
            <a:off x="7199550" y="3643300"/>
            <a:ext cx="459600" cy="354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74" name="Google Shape;274;g3aa1733b6d4_0_302"/>
          <p:cNvCxnSpPr>
            <a:stCxn id="273" idx="1"/>
          </p:cNvCxnSpPr>
          <p:nvPr/>
        </p:nvCxnSpPr>
        <p:spPr>
          <a:xfrm>
            <a:off x="7266857" y="369514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g3aa1733b6d4_0_302"/>
          <p:cNvCxnSpPr>
            <a:stCxn id="273" idx="1"/>
          </p:cNvCxnSpPr>
          <p:nvPr/>
        </p:nvCxnSpPr>
        <p:spPr>
          <a:xfrm rot="10800000">
            <a:off x="5949257" y="2341242"/>
            <a:ext cx="1317600" cy="1353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6" name="Google Shape;276;g3aa1733b6d4_0_3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71650" y="801400"/>
            <a:ext cx="1872800" cy="1494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aa1733b6d4_0_302"/>
          <p:cNvSpPr/>
          <p:nvPr/>
        </p:nvSpPr>
        <p:spPr>
          <a:xfrm>
            <a:off x="4236350" y="764788"/>
            <a:ext cx="1943400" cy="156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g3aa1733b6d4_0_302"/>
          <p:cNvSpPr txBox="1"/>
          <p:nvPr/>
        </p:nvSpPr>
        <p:spPr>
          <a:xfrm>
            <a:off x="186917" y="4476225"/>
            <a:ext cx="17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9 Experimental setup</a:t>
            </a:r>
            <a:endParaRPr sz="1000"/>
          </a:p>
        </p:txBody>
      </p:sp>
      <p:sp>
        <p:nvSpPr>
          <p:cNvPr id="279" name="Google Shape;279;g3aa1733b6d4_0_302"/>
          <p:cNvSpPr txBox="1"/>
          <p:nvPr/>
        </p:nvSpPr>
        <p:spPr>
          <a:xfrm>
            <a:off x="2895742" y="4746625"/>
            <a:ext cx="17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10 Tool wear evolution</a:t>
            </a:r>
            <a:endParaRPr sz="1000"/>
          </a:p>
        </p:txBody>
      </p:sp>
      <p:sp>
        <p:nvSpPr>
          <p:cNvPr id="280" name="Google Shape;280;g3aa1733b6d4_0_302"/>
          <p:cNvSpPr txBox="1"/>
          <p:nvPr/>
        </p:nvSpPr>
        <p:spPr>
          <a:xfrm rot="-5400000">
            <a:off x="8014692" y="3448850"/>
            <a:ext cx="175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11 Wear classification before cleaning data</a:t>
            </a:r>
            <a:endParaRPr sz="1000"/>
          </a:p>
        </p:txBody>
      </p:sp>
      <p:sp>
        <p:nvSpPr>
          <p:cNvPr id="281" name="Google Shape;281;g3aa1733b6d4_0_302"/>
          <p:cNvSpPr txBox="1"/>
          <p:nvPr/>
        </p:nvSpPr>
        <p:spPr>
          <a:xfrm rot="-5400000">
            <a:off x="7896200" y="1579600"/>
            <a:ext cx="199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12 TreeSHAP feature importance bar respect to wear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ab07042db_1_7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Degradation Tool</a:t>
            </a:r>
            <a:endParaRPr b="1"/>
          </a:p>
        </p:txBody>
      </p:sp>
      <p:sp>
        <p:nvSpPr>
          <p:cNvPr id="287" name="Google Shape;287;g3aab07042db_1_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288" name="Google Shape;288;g3aab07042db_1_7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Adrián (03804037)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3aab07042db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2258522"/>
            <a:ext cx="3151384" cy="234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aab07042db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886" y="2258452"/>
            <a:ext cx="3151371" cy="23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aab07042db_1_7"/>
          <p:cNvSpPr txBox="1">
            <a:spLocks noGrp="1"/>
          </p:cNvSpPr>
          <p:nvPr>
            <p:ph type="body" idx="1"/>
          </p:nvPr>
        </p:nvSpPr>
        <p:spPr>
          <a:xfrm>
            <a:off x="319100" y="1517413"/>
            <a:ext cx="81645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The dataset is first filtered using rule-based domain constraints that enforce physical consistency.</a:t>
            </a:r>
            <a:endParaRPr/>
          </a:p>
          <a:p>
            <a:pPr marL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Only after this filtering step, the data is randomly split into training (70%) and test (30%) subsets: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3aab07042db_1_7"/>
          <p:cNvSpPr txBox="1"/>
          <p:nvPr/>
        </p:nvSpPr>
        <p:spPr>
          <a:xfrm>
            <a:off x="1763325" y="4744050"/>
            <a:ext cx="457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Fig. 13 and 14 </a:t>
            </a:r>
            <a:r>
              <a:rPr lang="de-DE" sz="1000">
                <a:solidFill>
                  <a:schemeClr val="dk1"/>
                </a:solidFill>
              </a:rPr>
              <a:t>Wear classification after filtering data of Train and Test set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ab07042db_1_0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Degradation Tool</a:t>
            </a:r>
            <a:endParaRPr b="1"/>
          </a:p>
        </p:txBody>
      </p:sp>
      <p:sp>
        <p:nvSpPr>
          <p:cNvPr id="298" name="Google Shape;298;g3aab07042db_1_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299" name="Google Shape;299;g3aab07042db_1_0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Adrián (03804037)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aab07042d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150" y="2001455"/>
            <a:ext cx="2686774" cy="199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aab07042d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00" y="1942212"/>
            <a:ext cx="2304628" cy="21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aab07042db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925" y="1971825"/>
            <a:ext cx="2782551" cy="20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aab07042db_1_0"/>
          <p:cNvSpPr txBox="1"/>
          <p:nvPr/>
        </p:nvSpPr>
        <p:spPr>
          <a:xfrm>
            <a:off x="575663" y="4125013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60"/>
          </a:p>
        </p:txBody>
      </p:sp>
      <p:sp>
        <p:nvSpPr>
          <p:cNvPr id="304" name="Google Shape;304;g3aab07042db_1_0"/>
          <p:cNvSpPr txBox="1"/>
          <p:nvPr/>
        </p:nvSpPr>
        <p:spPr>
          <a:xfrm>
            <a:off x="3710763" y="4125013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60"/>
          </a:p>
        </p:txBody>
      </p:sp>
      <p:sp>
        <p:nvSpPr>
          <p:cNvPr id="305" name="Google Shape;305;g3aab07042db_1_0"/>
          <p:cNvSpPr txBox="1"/>
          <p:nvPr/>
        </p:nvSpPr>
        <p:spPr>
          <a:xfrm>
            <a:off x="5434750" y="702763"/>
            <a:ext cx="156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60"/>
          </a:p>
        </p:txBody>
      </p:sp>
      <p:sp>
        <p:nvSpPr>
          <p:cNvPr id="306" name="Google Shape;306;g3aab07042db_1_0"/>
          <p:cNvSpPr txBox="1">
            <a:spLocks noGrp="1"/>
          </p:cNvSpPr>
          <p:nvPr>
            <p:ph type="body" idx="1"/>
          </p:nvPr>
        </p:nvSpPr>
        <p:spPr>
          <a:xfrm>
            <a:off x="319100" y="1489225"/>
            <a:ext cx="81645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Final results from degradation tool: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3aab07042db_1_0"/>
          <p:cNvSpPr txBox="1"/>
          <p:nvPr/>
        </p:nvSpPr>
        <p:spPr>
          <a:xfrm>
            <a:off x="400100" y="4251450"/>
            <a:ext cx="22212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Fig. 15 Confusion Matrix</a:t>
            </a:r>
            <a:endParaRPr sz="1000" dirty="0"/>
          </a:p>
        </p:txBody>
      </p:sp>
      <p:sp>
        <p:nvSpPr>
          <p:cNvPr id="308" name="Google Shape;308;g3aab07042db_1_0"/>
          <p:cNvSpPr txBox="1"/>
          <p:nvPr/>
        </p:nvSpPr>
        <p:spPr>
          <a:xfrm>
            <a:off x="2924625" y="4251450"/>
            <a:ext cx="313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Fig. 16 F1-score for Train and Test set</a:t>
            </a:r>
            <a:endParaRPr sz="1000" dirty="0"/>
          </a:p>
        </p:txBody>
      </p:sp>
      <p:sp>
        <p:nvSpPr>
          <p:cNvPr id="309" name="Google Shape;309;g3aab07042db_1_0"/>
          <p:cNvSpPr txBox="1"/>
          <p:nvPr/>
        </p:nvSpPr>
        <p:spPr>
          <a:xfrm>
            <a:off x="6457575" y="4251450"/>
            <a:ext cx="2460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Fig. 17 Predicted wear for the different materials from dataset</a:t>
            </a:r>
            <a:endParaRPr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a73b13f5f_0_133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30009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Degradation and Quality tools developed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How to implement and fine-tune them into the: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Single-Agent System</a:t>
            </a:r>
            <a:endParaRPr/>
          </a:p>
          <a:p>
            <a:pPr marL="91440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Multi-Agent System</a:t>
            </a:r>
            <a:endParaRPr/>
          </a:p>
        </p:txBody>
      </p:sp>
      <p:sp>
        <p:nvSpPr>
          <p:cNvPr id="315" name="Google Shape;315;g3aa73b13f5f_0_133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Agentic System Pipeline</a:t>
            </a:r>
            <a:endParaRPr b="1"/>
          </a:p>
        </p:txBody>
      </p:sp>
      <p:sp>
        <p:nvSpPr>
          <p:cNvPr id="316" name="Google Shape;316;g3aa73b13f5f_0_13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317" name="Google Shape;317;g3aa73b13f5f_0_133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3aa73b13f5f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600" y="1458050"/>
            <a:ext cx="1885575" cy="217955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aa73b13f5f_0_133"/>
          <p:cNvSpPr txBox="1"/>
          <p:nvPr/>
        </p:nvSpPr>
        <p:spPr>
          <a:xfrm>
            <a:off x="4060044" y="3693850"/>
            <a:ext cx="12447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0" tIns="71500" rIns="71500" bIns="71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"/>
              <a:buFont typeface="Arial"/>
              <a:buNone/>
            </a:pP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de-DE" sz="860"/>
              <a:t>18</a:t>
            </a: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Single Agent</a:t>
            </a:r>
            <a:endParaRPr sz="8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3aa73b13f5f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000" y="1504326"/>
            <a:ext cx="3171074" cy="21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aa73b13f5f_0_133"/>
          <p:cNvSpPr txBox="1"/>
          <p:nvPr/>
        </p:nvSpPr>
        <p:spPr>
          <a:xfrm>
            <a:off x="6799181" y="3693850"/>
            <a:ext cx="12447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0" tIns="71500" rIns="71500" bIns="71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"/>
              <a:buFont typeface="Arial"/>
              <a:buNone/>
            </a:pP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de-DE" sz="860"/>
              <a:t>19</a:t>
            </a: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de-DE" sz="860"/>
              <a:t>Multi-</a:t>
            </a: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</a:t>
            </a:r>
            <a:endParaRPr sz="8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a73b13f5f_0_201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Agentic System Pipeline</a:t>
            </a:r>
            <a:endParaRPr b="1"/>
          </a:p>
        </p:txBody>
      </p:sp>
      <p:sp>
        <p:nvSpPr>
          <p:cNvPr id="327" name="Google Shape;327;g3aa73b13f5f_0_20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328" name="Google Shape;328;g3aa73b13f5f_0_201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aa73b13f5f_0_201"/>
          <p:cNvSpPr/>
          <p:nvPr/>
        </p:nvSpPr>
        <p:spPr>
          <a:xfrm>
            <a:off x="677525" y="3386250"/>
            <a:ext cx="1446000" cy="591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Tools</a:t>
            </a:r>
            <a:endParaRPr b="1"/>
          </a:p>
        </p:txBody>
      </p:sp>
      <p:sp>
        <p:nvSpPr>
          <p:cNvPr id="330" name="Google Shape;330;g3aa73b13f5f_0_201"/>
          <p:cNvSpPr/>
          <p:nvPr/>
        </p:nvSpPr>
        <p:spPr>
          <a:xfrm>
            <a:off x="3048375" y="1807225"/>
            <a:ext cx="2052000" cy="2338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chemeClr val="dk1"/>
                </a:solidFill>
              </a:rPr>
              <a:t>Agentic System: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b="1">
                <a:solidFill>
                  <a:schemeClr val="dk1"/>
                </a:solidFill>
              </a:rPr>
              <a:t>Single Agent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b="1">
                <a:solidFill>
                  <a:schemeClr val="dk1"/>
                </a:solidFill>
              </a:rPr>
              <a:t>Multi Agent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1" name="Google Shape;331;g3aa73b13f5f_0_201"/>
          <p:cNvSpPr/>
          <p:nvPr/>
        </p:nvSpPr>
        <p:spPr>
          <a:xfrm>
            <a:off x="677525" y="1849975"/>
            <a:ext cx="1446000" cy="591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Dataset</a:t>
            </a:r>
            <a:endParaRPr b="1"/>
          </a:p>
        </p:txBody>
      </p:sp>
      <p:sp>
        <p:nvSpPr>
          <p:cNvPr id="332" name="Google Shape;332;g3aa73b13f5f_0_201"/>
          <p:cNvSpPr/>
          <p:nvPr/>
        </p:nvSpPr>
        <p:spPr>
          <a:xfrm>
            <a:off x="6289750" y="1807225"/>
            <a:ext cx="1853700" cy="677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chemeClr val="dk1"/>
                </a:solidFill>
              </a:rPr>
              <a:t>LLM Choice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3" name="Google Shape;333;g3aa73b13f5f_0_201"/>
          <p:cNvSpPr/>
          <p:nvPr/>
        </p:nvSpPr>
        <p:spPr>
          <a:xfrm>
            <a:off x="6289750" y="3386250"/>
            <a:ext cx="1853700" cy="677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Prompts (Instructions)</a:t>
            </a:r>
            <a:endParaRPr b="1"/>
          </a:p>
        </p:txBody>
      </p:sp>
      <p:sp>
        <p:nvSpPr>
          <p:cNvPr id="334" name="Google Shape;334;g3aa73b13f5f_0_201"/>
          <p:cNvSpPr/>
          <p:nvPr/>
        </p:nvSpPr>
        <p:spPr>
          <a:xfrm>
            <a:off x="1342325" y="2463163"/>
            <a:ext cx="116400" cy="9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g3aa73b13f5f_0_201"/>
          <p:cNvSpPr/>
          <p:nvPr/>
        </p:nvSpPr>
        <p:spPr>
          <a:xfrm rot="-5400000">
            <a:off x="2527750" y="3275250"/>
            <a:ext cx="116400" cy="81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g3aa73b13f5f_0_201"/>
          <p:cNvSpPr/>
          <p:nvPr/>
        </p:nvSpPr>
        <p:spPr>
          <a:xfrm rot="-5400000">
            <a:off x="5636863" y="1695013"/>
            <a:ext cx="116400" cy="9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g3aa73b13f5f_0_201"/>
          <p:cNvSpPr/>
          <p:nvPr/>
        </p:nvSpPr>
        <p:spPr>
          <a:xfrm rot="-5400000">
            <a:off x="5636850" y="3274038"/>
            <a:ext cx="116400" cy="9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a73b13f5f_0_264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Agentic System Pipeline</a:t>
            </a:r>
            <a:endParaRPr b="1"/>
          </a:p>
        </p:txBody>
      </p:sp>
      <p:sp>
        <p:nvSpPr>
          <p:cNvPr id="343" name="Google Shape;343;g3aa73b13f5f_0_26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344" name="Google Shape;344;g3aa73b13f5f_0_264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aa73b13f5f_0_264"/>
          <p:cNvSpPr/>
          <p:nvPr/>
        </p:nvSpPr>
        <p:spPr>
          <a:xfrm>
            <a:off x="664475" y="3908175"/>
            <a:ext cx="1446000" cy="591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Tools</a:t>
            </a:r>
            <a:endParaRPr b="1"/>
          </a:p>
        </p:txBody>
      </p:sp>
      <p:sp>
        <p:nvSpPr>
          <p:cNvPr id="346" name="Google Shape;346;g3aa73b13f5f_0_264"/>
          <p:cNvSpPr/>
          <p:nvPr/>
        </p:nvSpPr>
        <p:spPr>
          <a:xfrm>
            <a:off x="3035325" y="2329150"/>
            <a:ext cx="2052000" cy="23388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chemeClr val="dk1"/>
                </a:solidFill>
              </a:rPr>
              <a:t>Agentic System: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b="1">
                <a:solidFill>
                  <a:schemeClr val="dk1"/>
                </a:solidFill>
              </a:rPr>
              <a:t>Single Agent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b="1">
                <a:solidFill>
                  <a:schemeClr val="dk1"/>
                </a:solidFill>
              </a:rPr>
              <a:t>Multi Agent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7" name="Google Shape;347;g3aa73b13f5f_0_264"/>
          <p:cNvSpPr/>
          <p:nvPr/>
        </p:nvSpPr>
        <p:spPr>
          <a:xfrm>
            <a:off x="664475" y="2371900"/>
            <a:ext cx="1446000" cy="591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Dataset</a:t>
            </a:r>
            <a:endParaRPr b="1"/>
          </a:p>
        </p:txBody>
      </p:sp>
      <p:sp>
        <p:nvSpPr>
          <p:cNvPr id="348" name="Google Shape;348;g3aa73b13f5f_0_264"/>
          <p:cNvSpPr/>
          <p:nvPr/>
        </p:nvSpPr>
        <p:spPr>
          <a:xfrm>
            <a:off x="6276700" y="2329150"/>
            <a:ext cx="1853700" cy="677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chemeClr val="dk1"/>
                </a:solidFill>
              </a:rPr>
              <a:t>LLM Choice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9" name="Google Shape;349;g3aa73b13f5f_0_264"/>
          <p:cNvSpPr/>
          <p:nvPr/>
        </p:nvSpPr>
        <p:spPr>
          <a:xfrm>
            <a:off x="6276700" y="3908175"/>
            <a:ext cx="1853700" cy="677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Prompts (Instructions)</a:t>
            </a:r>
            <a:endParaRPr b="1"/>
          </a:p>
        </p:txBody>
      </p:sp>
      <p:sp>
        <p:nvSpPr>
          <p:cNvPr id="350" name="Google Shape;350;g3aa73b13f5f_0_264"/>
          <p:cNvSpPr/>
          <p:nvPr/>
        </p:nvSpPr>
        <p:spPr>
          <a:xfrm>
            <a:off x="1329275" y="2985088"/>
            <a:ext cx="116400" cy="9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g3aa73b13f5f_0_264"/>
          <p:cNvSpPr/>
          <p:nvPr/>
        </p:nvSpPr>
        <p:spPr>
          <a:xfrm rot="-5400000">
            <a:off x="2514700" y="3797175"/>
            <a:ext cx="116400" cy="813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g3aa73b13f5f_0_264"/>
          <p:cNvSpPr/>
          <p:nvPr/>
        </p:nvSpPr>
        <p:spPr>
          <a:xfrm rot="-5400000">
            <a:off x="5623813" y="2216938"/>
            <a:ext cx="116400" cy="9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g3aa73b13f5f_0_264"/>
          <p:cNvSpPr/>
          <p:nvPr/>
        </p:nvSpPr>
        <p:spPr>
          <a:xfrm rot="-5400000">
            <a:off x="5623800" y="3795963"/>
            <a:ext cx="116400" cy="90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g3aa73b13f5f_0_264"/>
          <p:cNvSpPr/>
          <p:nvPr/>
        </p:nvSpPr>
        <p:spPr>
          <a:xfrm>
            <a:off x="5602715" y="1509035"/>
            <a:ext cx="2924400" cy="591600"/>
          </a:xfrm>
          <a:prstGeom prst="chevron">
            <a:avLst>
              <a:gd name="adj" fmla="val 50000"/>
            </a:avLst>
          </a:prstGeom>
          <a:solidFill>
            <a:srgbClr val="DD7E6B"/>
          </a:solidFill>
          <a:ln>
            <a:noFill/>
          </a:ln>
        </p:spPr>
        <p:txBody>
          <a:bodyPr spcFirstLastPara="1" wrap="square" lIns="80875" tIns="80875" rIns="80875" bIns="80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3) Agentic Architecture</a:t>
            </a:r>
            <a:endParaRPr sz="123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g3aa73b13f5f_0_264"/>
          <p:cNvSpPr/>
          <p:nvPr/>
        </p:nvSpPr>
        <p:spPr>
          <a:xfrm>
            <a:off x="619975" y="1509225"/>
            <a:ext cx="3137700" cy="591600"/>
          </a:xfrm>
          <a:prstGeom prst="homePlate">
            <a:avLst>
              <a:gd name="adj" fmla="val 5000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80875" tIns="80875" rIns="80875" bIns="80875" anchor="ctr" anchorCtr="0">
            <a:noAutofit/>
          </a:bodyPr>
          <a:lstStyle/>
          <a:p>
            <a:pPr marL="583665" lvl="0" indent="-370479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9"/>
              <a:buFont typeface="Roboto"/>
              <a:buAutoNum type="arabicParenR"/>
            </a:pPr>
            <a:r>
              <a:rPr lang="de-DE" sz="12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LLM Choice</a:t>
            </a:r>
            <a:endParaRPr sz="123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g3aa73b13f5f_0_264"/>
          <p:cNvSpPr/>
          <p:nvPr/>
        </p:nvSpPr>
        <p:spPr>
          <a:xfrm>
            <a:off x="3224623" y="1509035"/>
            <a:ext cx="2924400" cy="591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80875" tIns="80875" rIns="80875" bIns="80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2) Prompt Engineering</a:t>
            </a:r>
            <a:endParaRPr sz="1238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a73b13f5f_0_1081"/>
          <p:cNvSpPr txBox="1">
            <a:spLocks noGrp="1"/>
          </p:cNvSpPr>
          <p:nvPr>
            <p:ph type="body" idx="1"/>
          </p:nvPr>
        </p:nvSpPr>
        <p:spPr>
          <a:xfrm>
            <a:off x="317550" y="1343850"/>
            <a:ext cx="56859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First step is to create a batch of user queries.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Queries subdivided between levels of difficulty: </a:t>
            </a:r>
            <a:r>
              <a:rPr lang="de-DE" b="1"/>
              <a:t>EASY, MEDIUM </a:t>
            </a:r>
            <a:r>
              <a:rPr lang="de-DE"/>
              <a:t>and </a:t>
            </a:r>
            <a:r>
              <a:rPr lang="de-DE" b="1"/>
              <a:t>HARD</a:t>
            </a:r>
            <a:endParaRPr b="1"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11 queries in total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aa73b13f5f_0_1081"/>
          <p:cNvSpPr txBox="1">
            <a:spLocks noGrp="1"/>
          </p:cNvSpPr>
          <p:nvPr>
            <p:ph type="title"/>
          </p:nvPr>
        </p:nvSpPr>
        <p:spPr>
          <a:xfrm>
            <a:off x="31754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User Queries</a:t>
            </a:r>
            <a:endParaRPr b="1"/>
          </a:p>
        </p:txBody>
      </p:sp>
      <p:sp>
        <p:nvSpPr>
          <p:cNvPr id="363" name="Google Shape;363;g3aa73b13f5f_0_108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364" name="Google Shape;364;g3aa73b13f5f_0_1081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3aa73b13f5f_0_10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450" y="1675675"/>
            <a:ext cx="2517550" cy="25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a73b13f5f_0_219"/>
          <p:cNvSpPr txBox="1">
            <a:spLocks noGrp="1"/>
          </p:cNvSpPr>
          <p:nvPr>
            <p:ph type="body" idx="1"/>
          </p:nvPr>
        </p:nvSpPr>
        <p:spPr>
          <a:xfrm>
            <a:off x="317550" y="1343850"/>
            <a:ext cx="23196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Usage of “Neutral Prompt”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24 LLMs imported from Ollama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Only 7 work with RAM constraint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Selected </a:t>
            </a:r>
            <a:r>
              <a:rPr lang="de-DE" b="1"/>
              <a:t>Granite3.3:2B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aa73b13f5f_0_219"/>
          <p:cNvSpPr txBox="1">
            <a:spLocks noGrp="1"/>
          </p:cNvSpPr>
          <p:nvPr>
            <p:ph type="title"/>
          </p:nvPr>
        </p:nvSpPr>
        <p:spPr>
          <a:xfrm>
            <a:off x="31754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LLM Selection</a:t>
            </a:r>
            <a:endParaRPr b="1"/>
          </a:p>
        </p:txBody>
      </p:sp>
      <p:sp>
        <p:nvSpPr>
          <p:cNvPr id="372" name="Google Shape;372;g3aa73b13f5f_0_21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373" name="Google Shape;373;g3aa73b13f5f_0_219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3aa73b13f5f_0_219" title="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665" y="895800"/>
            <a:ext cx="5996109" cy="35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aa73b13f5f_0_219"/>
          <p:cNvSpPr txBox="1"/>
          <p:nvPr/>
        </p:nvSpPr>
        <p:spPr>
          <a:xfrm>
            <a:off x="5332369" y="4493438"/>
            <a:ext cx="12447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0" tIns="71500" rIns="71500" bIns="71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"/>
              <a:buFont typeface="Arial"/>
              <a:buNone/>
            </a:pP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de-DE" sz="860"/>
              <a:t>20</a:t>
            </a: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de-DE" sz="860"/>
              <a:t>LLMs Choice</a:t>
            </a:r>
            <a:endParaRPr sz="8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TUM_Glockenturm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215" y="1476375"/>
            <a:ext cx="3819542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xfrm>
            <a:off x="319075" y="879950"/>
            <a:ext cx="85089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Festo Plant for Discrete Manufacturing:</a:t>
            </a:r>
            <a:endParaRPr b="1"/>
          </a:p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800"/>
              <a:t>Developing Simulation Models for Industrial Copilot</a:t>
            </a:r>
            <a:endParaRPr sz="1800"/>
          </a:p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  </a:t>
            </a:r>
            <a:endParaRPr/>
          </a:p>
        </p:txBody>
      </p:sp>
      <p:sp>
        <p:nvSpPr>
          <p:cNvPr id="110" name="Google Shape;110;p1"/>
          <p:cNvSpPr txBox="1">
            <a:spLocks noGrp="1"/>
          </p:cNvSpPr>
          <p:nvPr>
            <p:ph type="body" idx="1"/>
          </p:nvPr>
        </p:nvSpPr>
        <p:spPr>
          <a:xfrm>
            <a:off x="319075" y="3307925"/>
            <a:ext cx="8508900" cy="17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Presentation by MSc. Computational Mechanics students: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Adrián Almohalla (03804037)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Eduardo Silva (03805057)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Nien-Ying Lin (03803153)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Monitored and coordinated by: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Mohamed Khalil</a:t>
            </a:r>
            <a:endParaRPr sz="1100"/>
          </a:p>
        </p:txBody>
      </p:sp>
      <p:sp>
        <p:nvSpPr>
          <p:cNvPr id="111" name="Google Shape;111;p1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a73b13f5f_0_1092"/>
          <p:cNvSpPr txBox="1">
            <a:spLocks noGrp="1"/>
          </p:cNvSpPr>
          <p:nvPr>
            <p:ph type="body" idx="1"/>
          </p:nvPr>
        </p:nvSpPr>
        <p:spPr>
          <a:xfrm>
            <a:off x="319100" y="2214150"/>
            <a:ext cx="30009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Only 1 Prompts for the System!</a:t>
            </a:r>
            <a:endParaRPr/>
          </a:p>
        </p:txBody>
      </p:sp>
      <p:sp>
        <p:nvSpPr>
          <p:cNvPr id="381" name="Google Shape;381;g3aa73b13f5f_0_1092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Single Agent Prompt vs Multi-Agent Prompts</a:t>
            </a:r>
            <a:endParaRPr b="1"/>
          </a:p>
        </p:txBody>
      </p:sp>
      <p:sp>
        <p:nvSpPr>
          <p:cNvPr id="382" name="Google Shape;382;g3aa73b13f5f_0_109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83" name="Google Shape;383;g3aa73b13f5f_0_109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g3aa73b13f5f_0_1092"/>
          <p:cNvGrpSpPr/>
          <p:nvPr/>
        </p:nvGrpSpPr>
        <p:grpSpPr>
          <a:xfrm>
            <a:off x="3605594" y="1639030"/>
            <a:ext cx="2421165" cy="2324736"/>
            <a:chOff x="4229100" y="1426819"/>
            <a:chExt cx="2907608" cy="2791805"/>
          </a:xfrm>
        </p:grpSpPr>
        <p:pic>
          <p:nvPicPr>
            <p:cNvPr id="385" name="Google Shape;385;g3aa73b13f5f_0_10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29100" y="1426819"/>
              <a:ext cx="2415250" cy="2791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3aa73b13f5f_0_1092"/>
            <p:cNvSpPr/>
            <p:nvPr/>
          </p:nvSpPr>
          <p:spPr>
            <a:xfrm rot="8746418">
              <a:off x="6116140" y="2121893"/>
              <a:ext cx="1066735" cy="16408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79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25" tIns="76125" rIns="76125" bIns="761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5">
                <a:solidFill>
                  <a:schemeClr val="lt1"/>
                </a:solidFill>
              </a:endParaRPr>
            </a:p>
          </p:txBody>
        </p:sp>
      </p:grpSp>
      <p:grpSp>
        <p:nvGrpSpPr>
          <p:cNvPr id="387" name="Google Shape;387;g3aa73b13f5f_0_1092"/>
          <p:cNvGrpSpPr/>
          <p:nvPr/>
        </p:nvGrpSpPr>
        <p:grpSpPr>
          <a:xfrm>
            <a:off x="5671643" y="1808920"/>
            <a:ext cx="3372990" cy="2154855"/>
            <a:chOff x="1525125" y="1836150"/>
            <a:chExt cx="4268527" cy="2726975"/>
          </a:xfrm>
        </p:grpSpPr>
        <p:pic>
          <p:nvPicPr>
            <p:cNvPr id="388" name="Google Shape;388;g3aa73b13f5f_0_10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5125" y="1836150"/>
              <a:ext cx="4050600" cy="272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g3aa73b13f5f_0_1092"/>
            <p:cNvSpPr/>
            <p:nvPr/>
          </p:nvSpPr>
          <p:spPr>
            <a:xfrm rot="8746581">
              <a:off x="4435959" y="2372826"/>
              <a:ext cx="643286" cy="16408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7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250" tIns="72250" rIns="72250" bIns="722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6"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g3aa73b13f5f_0_1092"/>
            <p:cNvSpPr/>
            <p:nvPr/>
          </p:nvSpPr>
          <p:spPr>
            <a:xfrm rot="8746581">
              <a:off x="5159859" y="3496776"/>
              <a:ext cx="643286" cy="16408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7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250" tIns="72250" rIns="72250" bIns="722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6">
                <a:solidFill>
                  <a:schemeClr val="lt1"/>
                </a:solidFill>
              </a:endParaRPr>
            </a:p>
          </p:txBody>
        </p:sp>
        <p:sp>
          <p:nvSpPr>
            <p:cNvPr id="391" name="Google Shape;391;g3aa73b13f5f_0_1092"/>
            <p:cNvSpPr/>
            <p:nvPr/>
          </p:nvSpPr>
          <p:spPr>
            <a:xfrm rot="8746581">
              <a:off x="3912084" y="3587626"/>
              <a:ext cx="643286" cy="16408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7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250" tIns="72250" rIns="72250" bIns="722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6">
                <a:solidFill>
                  <a:schemeClr val="lt1"/>
                </a:solidFill>
              </a:endParaRPr>
            </a:p>
          </p:txBody>
        </p:sp>
        <p:sp>
          <p:nvSpPr>
            <p:cNvPr id="392" name="Google Shape;392;g3aa73b13f5f_0_1092"/>
            <p:cNvSpPr/>
            <p:nvPr/>
          </p:nvSpPr>
          <p:spPr>
            <a:xfrm rot="8746581">
              <a:off x="2664309" y="3663826"/>
              <a:ext cx="643286" cy="16408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7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250" tIns="72250" rIns="72250" bIns="722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6">
                <a:solidFill>
                  <a:schemeClr val="lt1"/>
                </a:solidFill>
              </a:endParaRPr>
            </a:p>
          </p:txBody>
        </p:sp>
      </p:grpSp>
      <p:sp>
        <p:nvSpPr>
          <p:cNvPr id="393" name="Google Shape;393;g3aa73b13f5f_0_1092"/>
          <p:cNvSpPr txBox="1"/>
          <p:nvPr/>
        </p:nvSpPr>
        <p:spPr>
          <a:xfrm>
            <a:off x="4826724" y="4072325"/>
            <a:ext cx="2530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0" tIns="71500" rIns="71500" bIns="71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"/>
              <a:buFont typeface="Arial"/>
              <a:buNone/>
            </a:pP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de-DE" sz="860"/>
              <a:t>21</a:t>
            </a:r>
            <a:r>
              <a:rPr lang="de-DE" sz="8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Single Agent vs </a:t>
            </a:r>
            <a:r>
              <a:rPr lang="de-DE" sz="860"/>
              <a:t>Multi Agent Prompts</a:t>
            </a:r>
            <a:endParaRPr sz="8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a73b13f5f_0_212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30009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Using </a:t>
            </a:r>
            <a:r>
              <a:rPr lang="de-DE" b="1"/>
              <a:t>Granite3.3:2B</a:t>
            </a:r>
            <a:endParaRPr b="1"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Zero and Few Shot show drastic increase for Medium and Hard Queries.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CoT shows the more stable behaviour.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Selected </a:t>
            </a:r>
            <a:r>
              <a:rPr lang="de-DE" b="1"/>
              <a:t>Chain-of-Thought</a:t>
            </a:r>
            <a:endParaRPr b="1"/>
          </a:p>
        </p:txBody>
      </p:sp>
      <p:sp>
        <p:nvSpPr>
          <p:cNvPr id="399" name="Google Shape;399;g3aa73b13f5f_0_212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Prompt Engineering - Single Agent</a:t>
            </a:r>
            <a:endParaRPr b="1"/>
          </a:p>
        </p:txBody>
      </p:sp>
      <p:sp>
        <p:nvSpPr>
          <p:cNvPr id="400" name="Google Shape;400;g3aa73b13f5f_0_21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401" name="Google Shape;401;g3aa73b13f5f_0_21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3aa73b13f5f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325" y="1256588"/>
            <a:ext cx="5146462" cy="33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a73b13f5f_0_1056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30009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Averaged Difficulties over Prompts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Supervisor good at “Planning and Solving”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Tools better at Zero-Shot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Select </a:t>
            </a:r>
            <a:r>
              <a:rPr lang="de-DE" b="1"/>
              <a:t>Plan and Solve</a:t>
            </a:r>
            <a:r>
              <a:rPr lang="de-DE"/>
              <a:t> and </a:t>
            </a:r>
            <a:r>
              <a:rPr lang="de-DE" b="1"/>
              <a:t>Zero-Shot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aa73b13f5f_0_1056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Prompt Engineering - Multi Agent</a:t>
            </a:r>
            <a:endParaRPr b="1"/>
          </a:p>
        </p:txBody>
      </p:sp>
      <p:sp>
        <p:nvSpPr>
          <p:cNvPr id="409" name="Google Shape;409;g3aa73b13f5f_0_105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410" name="Google Shape;410;g3aa73b13f5f_0_1056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3aa73b13f5f_0_1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681" y="1354988"/>
            <a:ext cx="4404094" cy="33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a73b13f5f_0_233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Comparison Between Architectures</a:t>
            </a:r>
            <a:endParaRPr b="1"/>
          </a:p>
        </p:txBody>
      </p:sp>
      <p:sp>
        <p:nvSpPr>
          <p:cNvPr id="417" name="Google Shape;417;g3aa73b13f5f_0_23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418" name="Google Shape;418;g3aa73b13f5f_0_233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3aa73b13f5f_0_233" title="Screenshot 2025-11-27 2126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275" y="1362475"/>
            <a:ext cx="3112849" cy="304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aa73b13f5f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425" y="1622050"/>
            <a:ext cx="3112850" cy="25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aa73b13f5f_0_233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23799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Single Agent better at time performance!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Multi Agent better at harder questions!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Choice depending on application.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ab07042db_0_0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Results and Limitations:</a:t>
            </a:r>
            <a:endParaRPr b="1"/>
          </a:p>
        </p:txBody>
      </p:sp>
      <p:sp>
        <p:nvSpPr>
          <p:cNvPr id="427" name="Google Shape;427;g3aab07042db_0_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428" name="Google Shape;428;g3aab07042db_0_0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aab07042db_0_0"/>
          <p:cNvSpPr txBox="1">
            <a:spLocks noGrp="1"/>
          </p:cNvSpPr>
          <p:nvPr>
            <p:ph type="body" idx="1"/>
          </p:nvPr>
        </p:nvSpPr>
        <p:spPr>
          <a:xfrm>
            <a:off x="319100" y="1386025"/>
            <a:ext cx="36027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Tools correctly predict wear and quality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Single and Multi-Agent Systems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Interface for Inexperienced Users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3aab07042db_0_0"/>
          <p:cNvSpPr txBox="1">
            <a:spLocks noGrp="1"/>
          </p:cNvSpPr>
          <p:nvPr>
            <p:ph type="body" idx="1"/>
          </p:nvPr>
        </p:nvSpPr>
        <p:spPr>
          <a:xfrm>
            <a:off x="5076075" y="1386013"/>
            <a:ext cx="36027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Restrained to dataset materials 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Unstable accuracy and responses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Still required some knowledge about drilling process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g3aab07042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125" y="3271825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aab07042d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725" y="3429000"/>
            <a:ext cx="12954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a73b13f5f_0_247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46314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Understand that LLMs are still black-boxes (no guarantee that state found is the best one).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Expand with more tools (energy consumption produced by Siemens; drilling setup optimization, …)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Incorporate Torque prediction for new materials into the LLM and not depend only in datasets.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Update regularly libraries and LLMs and integrate with API endpoints for frontend visualization.</a:t>
            </a:r>
            <a:endParaRPr/>
          </a:p>
        </p:txBody>
      </p:sp>
      <p:sp>
        <p:nvSpPr>
          <p:cNvPr id="438" name="Google Shape;438;g3aa73b13f5f_0_247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Next Steps</a:t>
            </a:r>
            <a:endParaRPr b="1"/>
          </a:p>
        </p:txBody>
      </p:sp>
      <p:sp>
        <p:nvSpPr>
          <p:cNvPr id="439" name="Google Shape;439;g3aa73b13f5f_0_24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sp>
        <p:nvSpPr>
          <p:cNvPr id="440" name="Google Shape;440;g3aa73b13f5f_0_247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Eduardo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5057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3aa73b13f5f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50" y="992050"/>
            <a:ext cx="3895951" cy="19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aa73b13f5f_0_247"/>
          <p:cNvPicPr preferRelativeResize="0"/>
          <p:nvPr/>
        </p:nvPicPr>
        <p:blipFill rotWithShape="1">
          <a:blip r:embed="rId4">
            <a:alphaModFix/>
          </a:blip>
          <a:srcRect b="49454"/>
          <a:stretch/>
        </p:blipFill>
        <p:spPr>
          <a:xfrm>
            <a:off x="6203450" y="3056225"/>
            <a:ext cx="1840699" cy="16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a80e58d14_0_7"/>
          <p:cNvSpPr txBox="1">
            <a:spLocks noGrp="1"/>
          </p:cNvSpPr>
          <p:nvPr>
            <p:ph type="body" idx="1"/>
          </p:nvPr>
        </p:nvSpPr>
        <p:spPr>
          <a:xfrm>
            <a:off x="317540" y="16099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Refer to our </a:t>
            </a:r>
            <a:r>
              <a:rPr lang="de-DE" b="1"/>
              <a:t>Github </a:t>
            </a:r>
            <a:r>
              <a:rPr lang="de-DE"/>
              <a:t>to get all the </a:t>
            </a:r>
            <a:r>
              <a:rPr lang="de-DE" b="1"/>
              <a:t>code, reports and documentation</a:t>
            </a:r>
            <a:r>
              <a:rPr lang="de-DE"/>
              <a:t>!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QR code leads to our Github repository.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3aa80e58d14_0_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Documentation and Literature</a:t>
            </a:r>
            <a:endParaRPr/>
          </a:p>
        </p:txBody>
      </p:sp>
      <p:sp>
        <p:nvSpPr>
          <p:cNvPr id="449" name="Google Shape;449;g3aa80e58d14_0_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  <p:pic>
        <p:nvPicPr>
          <p:cNvPr id="450" name="Google Shape;450;g3aa80e58d14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9900" y="1781963"/>
            <a:ext cx="2209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aa80e58d14_0_7"/>
          <p:cNvSpPr txBox="1"/>
          <p:nvPr/>
        </p:nvSpPr>
        <p:spPr>
          <a:xfrm>
            <a:off x="6380300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Eduardo (03805057)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a80e58d14_0_1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[1] - Explainable Artificial Intelligence in Mechanical Engineering: A Synthetic Dataset for Comprehensive Failure Mode Analysis 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http://dx.doi.org/10.1109/TransAI60598.2023.00032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[2] Micromachining of Advanced Materials </a:t>
            </a:r>
            <a:r>
              <a:rPr lang="de-DE" u="sng">
                <a:solidFill>
                  <a:schemeClr val="hlink"/>
                </a:solidFill>
                <a:hlinkClick r:id="rId4"/>
              </a:rPr>
              <a:t>https://www.researchgate.net/figure/Built-up-edge-at-the-cutting-edge-on-a-microdrilling-tool-left-and-micromilling-tool_fig5_337043152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[3] Comparison of conventional drilling and helical milling for hole making in Ti6Al4V titanium alloy under sustainable dry condition </a:t>
            </a:r>
            <a:r>
              <a:rPr lang="de-DE" u="sng">
                <a:solidFill>
                  <a:schemeClr val="hlink"/>
                </a:solidFill>
                <a:hlinkClick r:id="rId5"/>
              </a:rPr>
              <a:t>https://www.researchgate.net/figure/a-Chip-during-drilling-process-b-Chip-entanglement-during-drilling-c-Chips-during_fig5_350999845</a:t>
            </a:r>
            <a:endParaRPr sz="16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g3aa80e58d14_0_1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References</a:t>
            </a:r>
            <a:endParaRPr/>
          </a:p>
        </p:txBody>
      </p:sp>
      <p:sp>
        <p:nvSpPr>
          <p:cNvPr id="458" name="Google Shape;458;g3aa80e58d14_0_1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sp>
        <p:nvSpPr>
          <p:cNvPr id="459" name="Google Shape;459;g3aa80e58d14_0_15"/>
          <p:cNvSpPr txBox="1"/>
          <p:nvPr/>
        </p:nvSpPr>
        <p:spPr>
          <a:xfrm>
            <a:off x="6311675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Eduardo (03805057)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d033f0298_0_18"/>
          <p:cNvSpPr txBox="1">
            <a:spLocks noGrp="1"/>
          </p:cNvSpPr>
          <p:nvPr>
            <p:ph type="title"/>
          </p:nvPr>
        </p:nvSpPr>
        <p:spPr>
          <a:xfrm>
            <a:off x="317490" y="776400"/>
            <a:ext cx="850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Software Lab Presentation - Group 25</a:t>
            </a:r>
            <a:endParaRPr/>
          </a:p>
        </p:txBody>
      </p:sp>
      <p:sp>
        <p:nvSpPr>
          <p:cNvPr id="473" name="Google Shape;473;g3ad033f0298_0_18"/>
          <p:cNvSpPr txBox="1">
            <a:spLocks noGrp="1"/>
          </p:cNvSpPr>
          <p:nvPr>
            <p:ph type="body" idx="1"/>
          </p:nvPr>
        </p:nvSpPr>
        <p:spPr>
          <a:xfrm>
            <a:off x="317538" y="1391990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Munich, 5th December 2025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TUM School of Engineering and Design</a:t>
            </a:r>
            <a:endParaRPr/>
          </a:p>
        </p:txBody>
      </p:sp>
      <p:sp>
        <p:nvSpPr>
          <p:cNvPr id="474" name="Google Shape;474;g3ad033f0298_0_18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ab07042db_0_12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41157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g3aab07042db_0_12"/>
          <p:cNvSpPr txBox="1">
            <a:spLocks noGrp="1"/>
          </p:cNvSpPr>
          <p:nvPr>
            <p:ph type="title"/>
          </p:nvPr>
        </p:nvSpPr>
        <p:spPr>
          <a:xfrm>
            <a:off x="2392202" y="2017650"/>
            <a:ext cx="4359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 b="1"/>
              <a:t>Appendix</a:t>
            </a:r>
            <a:endParaRPr sz="7200" b="1"/>
          </a:p>
        </p:txBody>
      </p:sp>
      <p:sp>
        <p:nvSpPr>
          <p:cNvPr id="481" name="Google Shape;481;g3aab07042db_0_1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29</a:t>
            </a:fld>
            <a:endParaRPr/>
          </a:p>
        </p:txBody>
      </p:sp>
      <p:sp>
        <p:nvSpPr>
          <p:cNvPr id="482" name="Google Shape;482;g3aab07042db_0_1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XXXXX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Quick Recap About Team</a:t>
            </a:r>
            <a:endParaRPr b="1"/>
          </a:p>
        </p:txBody>
      </p:sp>
      <p:sp>
        <p:nvSpPr>
          <p:cNvPr id="118" name="Google Shape;118;p2"/>
          <p:cNvSpPr txBox="1">
            <a:spLocks noGrp="1"/>
          </p:cNvSpPr>
          <p:nvPr>
            <p:ph type="body" idx="1"/>
          </p:nvPr>
        </p:nvSpPr>
        <p:spPr>
          <a:xfrm>
            <a:off x="556575" y="2986425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Eduardo Silva</a:t>
            </a:r>
            <a:endParaRPr sz="1100"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550" y="1670075"/>
            <a:ext cx="1225200" cy="12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6600" y="2718000"/>
            <a:ext cx="2042004" cy="1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8350" y="972000"/>
            <a:ext cx="2436360" cy="13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6606200" y="4053275"/>
            <a:ext cx="22218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 Mohamed Khalil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khalil.mohamed@siemens.com </a:t>
            </a:r>
            <a:endParaRPr sz="1100"/>
          </a:p>
        </p:txBody>
      </p:sp>
      <p:sp>
        <p:nvSpPr>
          <p:cNvPr id="123" name="Google Shape;123;p2"/>
          <p:cNvSpPr txBox="1">
            <a:spLocks noGrp="1"/>
          </p:cNvSpPr>
          <p:nvPr>
            <p:ph type="body" idx="1"/>
          </p:nvPr>
        </p:nvSpPr>
        <p:spPr>
          <a:xfrm>
            <a:off x="6148350" y="2373475"/>
            <a:ext cx="264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Siemens Technology Center (Garching)</a:t>
            </a:r>
            <a:endParaRPr sz="1100"/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 l="3941" t="22811" r="5659" b="33703"/>
          <a:stretch/>
        </p:blipFill>
        <p:spPr>
          <a:xfrm>
            <a:off x="1270475" y="3532275"/>
            <a:ext cx="1433915" cy="12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>
            <a:spLocks noGrp="1"/>
          </p:cNvSpPr>
          <p:nvPr>
            <p:ph type="body" idx="1"/>
          </p:nvPr>
        </p:nvSpPr>
        <p:spPr>
          <a:xfrm>
            <a:off x="1270475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Adrián Almohalla</a:t>
            </a:r>
            <a:endParaRPr sz="1100"/>
          </a:p>
        </p:txBody>
      </p:sp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2420950" y="2986425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/>
              <a:t>Nien-Ying Lin</a:t>
            </a:r>
            <a:endParaRPr sz="1100"/>
          </a:p>
        </p:txBody>
      </p:sp>
      <p:pic>
        <p:nvPicPr>
          <p:cNvPr id="127" name="Google Shape;127;p2" title="LINE_ALBUM_證件照_250505_1.jpg"/>
          <p:cNvPicPr preferRelativeResize="0"/>
          <p:nvPr/>
        </p:nvPicPr>
        <p:blipFill rotWithShape="1">
          <a:blip r:embed="rId7">
            <a:alphaModFix/>
          </a:blip>
          <a:srcRect r="3025" b="14471"/>
          <a:stretch/>
        </p:blipFill>
        <p:spPr>
          <a:xfrm>
            <a:off x="2420950" y="1743325"/>
            <a:ext cx="1188124" cy="11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52775" y="2757113"/>
            <a:ext cx="1225200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aab07042db_0_19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84258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SINGLE_AGENT_PROMPT</a:t>
            </a:r>
            <a:r>
              <a:rPr lang="de-DE"/>
              <a:t> =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"""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 have several tools at your disposal. When needed, please use them to respond to the user's query.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 need to think step by step, such as: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1) Evaluate what tools are necessary.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2) Check if all the values are given by the user.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3) Respond after obtaining the final response.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the user gives values in another units, you need to convert them into the right units used by the tools.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Additionally, if there is some value missing, please tell the user that and refrain from calculating without this value.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Lastly, make sure that you respond to all the user's questions and only if needed use both tools for the same answer."""</a:t>
            </a:r>
            <a:endParaRPr/>
          </a:p>
        </p:txBody>
      </p:sp>
      <p:sp>
        <p:nvSpPr>
          <p:cNvPr id="488" name="Google Shape;488;g3aab07042db_0_19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Single Agent Prompt (Chain of Thought)</a:t>
            </a:r>
            <a:endParaRPr b="1"/>
          </a:p>
        </p:txBody>
      </p:sp>
      <p:sp>
        <p:nvSpPr>
          <p:cNvPr id="489" name="Google Shape;489;g3aab07042db_0_1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30</a:t>
            </a:fld>
            <a:endParaRPr/>
          </a:p>
        </p:txBody>
      </p:sp>
      <p:sp>
        <p:nvSpPr>
          <p:cNvPr id="490" name="Google Shape;490;g3aab07042db_0_19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XXXXX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ab07042db_0_29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84258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WEAR_AGENT_PROMPTS</a:t>
            </a:r>
            <a:r>
              <a:rPr lang="de-DE"/>
              <a:t> =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"""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 are a specialized agent responsible for estimating the wear of tools based on material type, feed rate, and cutting speed.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Your task is to compute the wear using the following inputs: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- material ('P', 'N', or 'K')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- feed rate in mm/min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- cutting speed in m/min.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any of these parameters are missing, ask the user to provide them.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If the user does not specify units, inform them that you are assuming the standard units defined for these values.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Do not ask for drill bit material, as it is not required for wear estimation."""</a:t>
            </a:r>
            <a:endParaRPr/>
          </a:p>
        </p:txBody>
      </p:sp>
      <p:sp>
        <p:nvSpPr>
          <p:cNvPr id="496" name="Google Shape;496;g3aab07042db_0_29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Multi Agent Prompts (Plan and Solve)</a:t>
            </a:r>
            <a:endParaRPr b="1"/>
          </a:p>
        </p:txBody>
      </p:sp>
      <p:sp>
        <p:nvSpPr>
          <p:cNvPr id="497" name="Google Shape;497;g3aab07042db_0_2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  <p:sp>
        <p:nvSpPr>
          <p:cNvPr id="498" name="Google Shape;498;g3aab07042db_0_29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XXXXX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aab07042db_0_37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84258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SUPERVISOR_AGENT_PROMPTS</a:t>
            </a:r>
            <a:r>
              <a:rPr lang="de-DE"/>
              <a:t> =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"""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 are a supervisor agent.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When managing user requests for wear and quality analysis, ensure the following steps: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1) Identify whether the user needs only wear estimation or quality evaluation or both.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2) Handle requests for both in the correct sequence: wear estimation first, followed by quality evaluation.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3) If any parameters are missing (such as feed rate, cutting speed, cooling, etc.), ask the user for them.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4) Once the parameters are confirmed, call the appropriate tools and coordinate the results.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5) Deliver the results to the user in a clear and concise manner, ensuring the order of execution is followed.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Think step by step, following the steps above."""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3aab07042db_0_37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Multi Agent Prompts (Plan and Solve)</a:t>
            </a:r>
            <a:endParaRPr b="1"/>
          </a:p>
        </p:txBody>
      </p:sp>
      <p:sp>
        <p:nvSpPr>
          <p:cNvPr id="505" name="Google Shape;505;g3aab07042db_0_3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  <p:sp>
        <p:nvSpPr>
          <p:cNvPr id="506" name="Google Shape;506;g3aab07042db_0_37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>
                <a:solidFill>
                  <a:schemeClr val="dk1"/>
                </a:solidFill>
              </a:rPr>
              <a:t>XXXXX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(0380</a:t>
            </a:r>
            <a:r>
              <a:rPr lang="de-DE" sz="1100">
                <a:solidFill>
                  <a:schemeClr val="dk1"/>
                </a:solidFill>
              </a:rPr>
              <a:t>XXXX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499f8ff82_1_9"/>
          <p:cNvSpPr/>
          <p:nvPr/>
        </p:nvSpPr>
        <p:spPr>
          <a:xfrm>
            <a:off x="750575" y="1276125"/>
            <a:ext cx="2870100" cy="2870100"/>
          </a:xfrm>
          <a:prstGeom prst="ellipse">
            <a:avLst/>
          </a:prstGeom>
          <a:solidFill>
            <a:srgbClr val="C4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5499f8ff82_1_9"/>
          <p:cNvSpPr/>
          <p:nvPr/>
        </p:nvSpPr>
        <p:spPr>
          <a:xfrm rot="-9547779">
            <a:off x="1444773" y="1216814"/>
            <a:ext cx="2214709" cy="3271922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5499f8ff82_1_9"/>
          <p:cNvSpPr/>
          <p:nvPr/>
        </p:nvSpPr>
        <p:spPr>
          <a:xfrm>
            <a:off x="864425" y="1405800"/>
            <a:ext cx="2642400" cy="2642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5499f8ff82_1_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40" name="Google Shape;140;g35499f8ff82_1_9"/>
          <p:cNvSpPr/>
          <p:nvPr/>
        </p:nvSpPr>
        <p:spPr>
          <a:xfrm>
            <a:off x="1005125" y="1546500"/>
            <a:ext cx="2361000" cy="2361000"/>
          </a:xfrm>
          <a:prstGeom prst="ellipse">
            <a:avLst/>
          </a:prstGeom>
          <a:solidFill>
            <a:srgbClr val="0065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de-DE"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5499f8ff82_1_9"/>
          <p:cNvSpPr/>
          <p:nvPr/>
        </p:nvSpPr>
        <p:spPr>
          <a:xfrm>
            <a:off x="3842550" y="88312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35499f8ff82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7800" y="968375"/>
            <a:ext cx="315800" cy="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5499f8ff82_1_9"/>
          <p:cNvSpPr/>
          <p:nvPr/>
        </p:nvSpPr>
        <p:spPr>
          <a:xfrm>
            <a:off x="4197050" y="165052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5499f8ff82_1_9"/>
          <p:cNvSpPr/>
          <p:nvPr/>
        </p:nvSpPr>
        <p:spPr>
          <a:xfrm>
            <a:off x="4328850" y="246857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5499f8ff82_1_9"/>
          <p:cNvSpPr/>
          <p:nvPr/>
        </p:nvSpPr>
        <p:spPr>
          <a:xfrm>
            <a:off x="4197050" y="3261300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5499f8ff82_1_9"/>
          <p:cNvSpPr/>
          <p:nvPr/>
        </p:nvSpPr>
        <p:spPr>
          <a:xfrm>
            <a:off x="3842538" y="405402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5499f8ff82_1_9"/>
          <p:cNvSpPr txBox="1"/>
          <p:nvPr/>
        </p:nvSpPr>
        <p:spPr>
          <a:xfrm>
            <a:off x="4550725" y="8565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Recap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5499f8ff82_1_9"/>
          <p:cNvSpPr txBox="1"/>
          <p:nvPr/>
        </p:nvSpPr>
        <p:spPr>
          <a:xfrm>
            <a:off x="4863225" y="16684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/>
              <a:t>Quality Tool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5499f8ff82_1_9"/>
          <p:cNvSpPr txBox="1"/>
          <p:nvPr/>
        </p:nvSpPr>
        <p:spPr>
          <a:xfrm>
            <a:off x="4999475" y="2480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/>
              <a:t>Degradation Tool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5499f8ff82_1_9"/>
          <p:cNvSpPr txBox="1"/>
          <p:nvPr/>
        </p:nvSpPr>
        <p:spPr>
          <a:xfrm>
            <a:off x="4863225" y="3296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/>
              <a:t>Agentic System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5499f8ff82_1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2288" y="1735763"/>
            <a:ext cx="315813" cy="31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5499f8ff82_1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5050" y="2590048"/>
            <a:ext cx="273900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5499f8ff82_1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3250" y="3367500"/>
            <a:ext cx="273900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5499f8ff82_1_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35263" y="4146738"/>
            <a:ext cx="300876" cy="3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5499f8ff82_1_9"/>
          <p:cNvSpPr txBox="1"/>
          <p:nvPr/>
        </p:nvSpPr>
        <p:spPr>
          <a:xfrm>
            <a:off x="4522650" y="4112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>
                <a:solidFill>
                  <a:schemeClr val="dk1"/>
                </a:solidFill>
              </a:rPr>
              <a:t>Results and Next Steps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5499f8ff82_1_9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a1733b6d4_0_217"/>
          <p:cNvSpPr txBox="1">
            <a:spLocks noGrp="1"/>
          </p:cNvSpPr>
          <p:nvPr>
            <p:ph type="body" idx="1"/>
          </p:nvPr>
        </p:nvSpPr>
        <p:spPr>
          <a:xfrm>
            <a:off x="319100" y="1356900"/>
            <a:ext cx="4115700" cy="3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Manufacturing involves </a:t>
            </a:r>
            <a:r>
              <a:rPr lang="de-DE" b="1"/>
              <a:t>process </a:t>
            </a:r>
            <a:r>
              <a:rPr lang="de-DE"/>
              <a:t>(feed rate, torque) and </a:t>
            </a:r>
            <a:r>
              <a:rPr lang="de-DE" b="1"/>
              <a:t>product </a:t>
            </a:r>
            <a:r>
              <a:rPr lang="de-DE"/>
              <a:t>(material)</a:t>
            </a:r>
            <a:r>
              <a:rPr lang="de-DE" b="1"/>
              <a:t> </a:t>
            </a:r>
            <a:r>
              <a:rPr lang="de-DE"/>
              <a:t>parameters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Existing simulation </a:t>
            </a:r>
            <a:r>
              <a:rPr lang="de-DE" b="1"/>
              <a:t>tools are complex and not accessible to non-experts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3aa1733b6d4_0_217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Recap - Problem</a:t>
            </a:r>
            <a:endParaRPr b="1"/>
          </a:p>
        </p:txBody>
      </p:sp>
      <p:sp>
        <p:nvSpPr>
          <p:cNvPr id="163" name="Google Shape;163;g3aa1733b6d4_0_21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pic>
        <p:nvPicPr>
          <p:cNvPr id="164" name="Google Shape;164;g3aa1733b6d4_0_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175" y="2758975"/>
            <a:ext cx="1699750" cy="17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aa1733b6d4_0_217"/>
          <p:cNvSpPr txBox="1"/>
          <p:nvPr/>
        </p:nvSpPr>
        <p:spPr>
          <a:xfrm>
            <a:off x="919400" y="4538100"/>
            <a:ext cx="29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Fig.1 - Festo Plant Drilling Station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aa1733b6d4_0_217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3aa1733b6d4_0_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625" y="1501300"/>
            <a:ext cx="3990152" cy="26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aa1733b6d4_0_217"/>
          <p:cNvSpPr txBox="1"/>
          <p:nvPr/>
        </p:nvSpPr>
        <p:spPr>
          <a:xfrm>
            <a:off x="5657696" y="4161400"/>
            <a:ext cx="20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2 - RAG-LLMs Tools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a1733b6d4_0_22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74" name="Google Shape;174;g3aa1733b6d4_0_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350" y="1574375"/>
            <a:ext cx="1146226" cy="11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aa1733b6d4_0_228"/>
          <p:cNvSpPr txBox="1"/>
          <p:nvPr/>
        </p:nvSpPr>
        <p:spPr>
          <a:xfrm>
            <a:off x="2182850" y="1375800"/>
            <a:ext cx="5817000" cy="2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“How </a:t>
            </a:r>
            <a:r>
              <a:rPr lang="de-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 wear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I expect this production order to cause to my drilling tools?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“If I use X material, how does it change the</a:t>
            </a:r>
            <a:r>
              <a:rPr lang="de-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quality of my drilling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And how can I </a:t>
            </a:r>
            <a:r>
              <a:rPr lang="de-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it?”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g3aa1733b6d4_0_228"/>
          <p:cNvGrpSpPr/>
          <p:nvPr/>
        </p:nvGrpSpPr>
        <p:grpSpPr>
          <a:xfrm>
            <a:off x="693675" y="3121200"/>
            <a:ext cx="7746849" cy="1451601"/>
            <a:chOff x="641951" y="3267725"/>
            <a:chExt cx="7746849" cy="1451601"/>
          </a:xfrm>
        </p:grpSpPr>
        <p:pic>
          <p:nvPicPr>
            <p:cNvPr id="177" name="Google Shape;177;g3aa1733b6d4_0_2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1951" y="3356730"/>
              <a:ext cx="1273574" cy="1273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g3aa1733b6d4_0_228"/>
            <p:cNvPicPr preferRelativeResize="0"/>
            <p:nvPr/>
          </p:nvPicPr>
          <p:blipFill rotWithShape="1">
            <a:blip r:embed="rId5">
              <a:alphaModFix/>
            </a:blip>
            <a:srcRect l="37690" r="34282"/>
            <a:stretch/>
          </p:blipFill>
          <p:spPr>
            <a:xfrm rot="-5400000">
              <a:off x="2501261" y="3178700"/>
              <a:ext cx="590251" cy="162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g3aa1733b6d4_0_2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36763" y="3428988"/>
              <a:ext cx="1273550" cy="127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g3aa1733b6d4_0_228"/>
            <p:cNvPicPr preferRelativeResize="0"/>
            <p:nvPr/>
          </p:nvPicPr>
          <p:blipFill rotWithShape="1">
            <a:blip r:embed="rId5">
              <a:alphaModFix/>
            </a:blip>
            <a:srcRect l="37690" r="34282"/>
            <a:stretch/>
          </p:blipFill>
          <p:spPr>
            <a:xfrm rot="-5400000">
              <a:off x="5887298" y="3178700"/>
              <a:ext cx="590251" cy="162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g3aa1733b6d4_0_2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37200" y="3267725"/>
              <a:ext cx="1451599" cy="1451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g3aa1733b6d4_0_228"/>
          <p:cNvSpPr txBox="1"/>
          <p:nvPr/>
        </p:nvSpPr>
        <p:spPr>
          <a:xfrm>
            <a:off x="3633788" y="4630313"/>
            <a:ext cx="29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3 - User Case Icons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aa1733b6d4_0_228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aa1733b6d4_0_228"/>
          <p:cNvSpPr txBox="1">
            <a:spLocks noGrp="1"/>
          </p:cNvSpPr>
          <p:nvPr>
            <p:ph type="title"/>
          </p:nvPr>
        </p:nvSpPr>
        <p:spPr>
          <a:xfrm>
            <a:off x="319090" y="8958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Recap - Example User Case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a1733b6d4_0_244"/>
          <p:cNvSpPr txBox="1">
            <a:spLocks noGrp="1"/>
          </p:cNvSpPr>
          <p:nvPr>
            <p:ph type="title"/>
          </p:nvPr>
        </p:nvSpPr>
        <p:spPr>
          <a:xfrm>
            <a:off x="319090" y="560986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 dirty="0"/>
              <a:t>Recap - Dataset</a:t>
            </a:r>
            <a:endParaRPr b="1" dirty="0"/>
          </a:p>
        </p:txBody>
      </p:sp>
      <p:sp>
        <p:nvSpPr>
          <p:cNvPr id="190" name="Google Shape;190;g3aa1733b6d4_0_24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91" name="Google Shape;191;g3aa1733b6d4_0_244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2" name="Google Shape;192;g3aa1733b6d4_0_244"/>
          <p:cNvGraphicFramePr/>
          <p:nvPr/>
        </p:nvGraphicFramePr>
        <p:xfrm>
          <a:off x="202538" y="975900"/>
          <a:ext cx="4304875" cy="4008426"/>
        </p:xfrm>
        <a:graphic>
          <a:graphicData uri="http://schemas.openxmlformats.org/drawingml/2006/table">
            <a:tbl>
              <a:tblPr>
                <a:noFill/>
                <a:tableStyleId>{67C1F14D-3DB3-4528-A724-D45E83C5D88A}</a:tableStyleId>
              </a:tblPr>
              <a:tblGrid>
                <a:gridCol w="139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Feature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Unit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Description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ID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000" u="none" strike="noStrike" cap="none">
                          <a:solidFill>
                            <a:schemeClr val="dk1"/>
                          </a:solidFill>
                        </a:rPr>
                        <a:t>—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Unique identifier for each row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vc</a:t>
                      </a:r>
                      <a:r>
                        <a:rPr lang="de-DE" sz="1000" u="none" strike="noStrike" cap="none"/>
                        <a:t> (Cutting speed)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m/min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Generated: Walter GPS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n</a:t>
                      </a:r>
                      <a:r>
                        <a:rPr lang="de-DE" sz="1000" u="none" strike="noStrike" cap="none"/>
                        <a:t> (Spindle speed)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1/min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Calculated: (vc × 1000)/(π × D)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f</a:t>
                      </a:r>
                      <a:r>
                        <a:rPr lang="de-DE" sz="1000" u="none" strike="noStrike" cap="none"/>
                        <a:t> (Feed)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mm/rev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Generated: Walter GPS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vf</a:t>
                      </a:r>
                      <a:r>
                        <a:rPr lang="de-DE" sz="1000" u="none" strike="noStrike" cap="none"/>
                        <a:t> (Feed rate)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mm/min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Calculated: f × n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Pc</a:t>
                      </a:r>
                      <a:r>
                        <a:rPr lang="de-DE" sz="1000" u="none" strike="noStrike" cap="none"/>
                        <a:t> (Power)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kW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Calculated: (F × vc)/1000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D9EAD3">
                        <a:alpha val="596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Cooling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%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Assigned: 0, 25, 50, 100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5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Material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—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Assigned: P(C45K), K(GJL-250), N(AlSi alloy)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Drill Bit type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—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Assigned</a:t>
                      </a:r>
                      <a:r>
                        <a:rPr lang="de-DE" sz="1000" u="none" strike="noStrike" cap="none">
                          <a:solidFill>
                            <a:schemeClr val="dk1"/>
                          </a:solidFill>
                        </a:rPr>
                        <a:t>(DIN 1836)</a:t>
                      </a:r>
                      <a:r>
                        <a:rPr lang="de-DE" sz="1000" u="none" strike="noStrike" cap="none"/>
                        <a:t>: N(for C45K), H(for </a:t>
                      </a:r>
                      <a:r>
                        <a:rPr lang="de-DE" sz="1000" u="none" strike="noStrike" cap="none">
                          <a:solidFill>
                            <a:schemeClr val="dk1"/>
                          </a:solidFill>
                        </a:rPr>
                        <a:t>GJL-250</a:t>
                      </a:r>
                      <a:r>
                        <a:rPr lang="de-DE" sz="1000" u="none" strike="noStrike" cap="none"/>
                        <a:t>), W(for </a:t>
                      </a:r>
                      <a:r>
                        <a:rPr lang="de-DE" sz="1000" u="none" strike="noStrike" cap="none">
                          <a:solidFill>
                            <a:schemeClr val="dk1"/>
                          </a:solidFill>
                        </a:rPr>
                        <a:t>AlSi alloy)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FF2CC">
                        <a:alpha val="56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t </a:t>
                      </a:r>
                      <a:r>
                        <a:rPr lang="de-DE" sz="1000" u="none" strike="noStrike" cap="none"/>
                        <a:t>(Process Time)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sec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Generated: </a:t>
                      </a:r>
                      <a:r>
                        <a:rPr lang="de-DE" sz="1000" u="none" strike="noStrike" cap="none">
                          <a:solidFill>
                            <a:schemeClr val="dk1"/>
                          </a:solidFill>
                        </a:rPr>
                        <a:t>Walter GPS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CFE2F3">
                        <a:alpha val="4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93" name="Google Shape;193;g3aa1733b6d4_0_244"/>
          <p:cNvGraphicFramePr/>
          <p:nvPr/>
        </p:nvGraphicFramePr>
        <p:xfrm>
          <a:off x="4613438" y="2328275"/>
          <a:ext cx="4144100" cy="2410425"/>
        </p:xfrm>
        <a:graphic>
          <a:graphicData uri="http://schemas.openxmlformats.org/drawingml/2006/table">
            <a:tbl>
              <a:tblPr>
                <a:noFill/>
                <a:tableStyleId>{67C1F14D-3DB3-4528-A724-D45E83C5D88A}</a:tableStyleId>
              </a:tblPr>
              <a:tblGrid>
                <a:gridCol w="117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Failure Labels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Unit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Description</a:t>
                      </a:r>
                      <a:endParaRPr sz="10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Main Failure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binary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Rule-based: 1 if any subgroup failure occurs 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Build-up Edge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binary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Rule-based: Low vc + low cooling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Compression Chips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binary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Rule-based: ≥2 of: high vf, low cooling, wrong bit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Flank Wear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binary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Rule-based: High vf + low vc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b="1" u="none" strike="noStrike" cap="none"/>
                        <a:t>Wrong Drill Bit</a:t>
                      </a:r>
                      <a:endParaRPr sz="1000" b="1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binary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-DE" sz="1000" u="none" strike="noStrike" cap="none"/>
                        <a:t>Rule-based: Bit–Material mismatch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solidFill>
                      <a:srgbClr val="F4CCCC">
                        <a:alpha val="262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" name="Google Shape;194;g3aa1733b6d4_0_244"/>
          <p:cNvSpPr txBox="1"/>
          <p:nvPr/>
        </p:nvSpPr>
        <p:spPr>
          <a:xfrm>
            <a:off x="4766575" y="1057150"/>
            <a:ext cx="39444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-D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20,000</a:t>
            </a: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synthetic drilling operations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row contains: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features, 5 failure labels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drilling target: blind hole </a:t>
            </a:r>
            <a:b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(⌀12 mm, depth 60 mm)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aa1733b6d4_0_244"/>
          <p:cNvSpPr txBox="1"/>
          <p:nvPr/>
        </p:nvSpPr>
        <p:spPr>
          <a:xfrm>
            <a:off x="4507425" y="4738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-DE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D: drill bit diameter, F: drilling force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aa1733b6d4_0_244"/>
          <p:cNvSpPr txBox="1"/>
          <p:nvPr/>
        </p:nvSpPr>
        <p:spPr>
          <a:xfrm>
            <a:off x="2719836" y="61337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aa1733b6d4_0_256"/>
          <p:cNvPicPr preferRelativeResize="0"/>
          <p:nvPr/>
        </p:nvPicPr>
        <p:blipFill rotWithShape="1">
          <a:blip r:embed="rId3">
            <a:alphaModFix/>
          </a:blip>
          <a:srcRect r="7518"/>
          <a:stretch/>
        </p:blipFill>
        <p:spPr>
          <a:xfrm>
            <a:off x="2877781" y="782050"/>
            <a:ext cx="5849399" cy="3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aa1733b6d4_0_25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203" name="Google Shape;203;g3aa1733b6d4_0_256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aa1733b6d4_0_256"/>
          <p:cNvSpPr txBox="1"/>
          <p:nvPr/>
        </p:nvSpPr>
        <p:spPr>
          <a:xfrm>
            <a:off x="3061225" y="4365374"/>
            <a:ext cx="584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4 - Torque vs. Feed across materials and cooling levels, colored by failure status.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aa1733b6d4_0_256"/>
          <p:cNvSpPr txBox="1"/>
          <p:nvPr/>
        </p:nvSpPr>
        <p:spPr>
          <a:xfrm>
            <a:off x="5072206" y="554751"/>
            <a:ext cx="131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Cooling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aa1733b6d4_0_256"/>
          <p:cNvSpPr txBox="1"/>
          <p:nvPr/>
        </p:nvSpPr>
        <p:spPr>
          <a:xfrm rot="-5400000">
            <a:off x="1776190" y="2848625"/>
            <a:ext cx="178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Torque [Nm]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aa1733b6d4_0_256"/>
          <p:cNvSpPr txBox="1"/>
          <p:nvPr/>
        </p:nvSpPr>
        <p:spPr>
          <a:xfrm>
            <a:off x="4580922" y="3992327"/>
            <a:ext cx="172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 [mm/rev]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aa1733b6d4_0_256"/>
          <p:cNvSpPr txBox="1"/>
          <p:nvPr/>
        </p:nvSpPr>
        <p:spPr>
          <a:xfrm rot="5400000">
            <a:off x="8158162" y="2402400"/>
            <a:ext cx="136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aa1733b6d4_0_256"/>
          <p:cNvSpPr txBox="1">
            <a:spLocks noGrp="1"/>
          </p:cNvSpPr>
          <p:nvPr>
            <p:ph type="title"/>
          </p:nvPr>
        </p:nvSpPr>
        <p:spPr>
          <a:xfrm>
            <a:off x="317540" y="102565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Recap - Torque Prediction</a:t>
            </a:r>
            <a:endParaRPr b="1"/>
          </a:p>
        </p:txBody>
      </p:sp>
      <p:sp>
        <p:nvSpPr>
          <p:cNvPr id="210" name="Google Shape;210;g3aa1733b6d4_0_256"/>
          <p:cNvSpPr txBox="1"/>
          <p:nvPr/>
        </p:nvSpPr>
        <p:spPr>
          <a:xfrm>
            <a:off x="134997" y="1683635"/>
            <a:ext cx="2354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1100" b="1">
                <a:solidFill>
                  <a:schemeClr val="dk1"/>
                </a:solidFill>
              </a:rPr>
              <a:t>Feed</a:t>
            </a:r>
            <a:r>
              <a:rPr lang="de-DE" sz="1100">
                <a:solidFill>
                  <a:schemeClr val="dk1"/>
                </a:solidFill>
              </a:rPr>
              <a:t> has the strongest influence on torque 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chemeClr val="dk1"/>
                </a:solidFill>
              </a:rPr>
              <a:t>→ nearly linear increase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1100">
                <a:solidFill>
                  <a:schemeClr val="dk1"/>
                </a:solidFill>
              </a:rPr>
              <a:t>Material type shifts torque levels</a:t>
            </a:r>
            <a:br>
              <a:rPr lang="de-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-DE" sz="1100" b="1">
                <a:solidFill>
                  <a:schemeClr val="dk1"/>
                </a:solidFill>
              </a:rPr>
              <a:t>Linear Regression Model</a:t>
            </a:r>
            <a:r>
              <a:rPr lang="de-DE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</a:rPr>
              <a:t>Feed + One material property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1" name="Google Shape;211;g3aa1733b6d4_0_256"/>
          <p:cNvSpPr txBox="1"/>
          <p:nvPr/>
        </p:nvSpPr>
        <p:spPr>
          <a:xfrm>
            <a:off x="544872" y="3471635"/>
            <a:ext cx="6842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 b="1" i="0" u="none" strike="noStrike" cap="none">
                <a:solidFill>
                  <a:srgbClr val="000000"/>
                </a:solidFill>
              </a:rPr>
              <a:t>Torque</a:t>
            </a:r>
            <a:r>
              <a:rPr lang="de-DE" sz="1000" i="0" u="none" strike="noStrike" cap="none">
                <a:solidFill>
                  <a:srgbClr val="000000"/>
                </a:solidFill>
              </a:rPr>
              <a:t> [Nm] </a:t>
            </a:r>
            <a:endParaRPr sz="10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 i="0" u="none" strike="noStrike" cap="none">
                <a:solidFill>
                  <a:srgbClr val="000000"/>
                </a:solidFill>
              </a:rPr>
              <a:t>=    2727.15 </a:t>
            </a:r>
            <a:endParaRPr sz="10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/>
              <a:t>   </a:t>
            </a:r>
            <a:r>
              <a:rPr lang="de-DE" sz="1000" i="0" u="none" strike="noStrike" cap="none">
                <a:solidFill>
                  <a:srgbClr val="000000"/>
                </a:solidFill>
              </a:rPr>
              <a:t>+ 2338.64 × </a:t>
            </a:r>
            <a:r>
              <a:rPr lang="de-DE" sz="1000" b="1" i="0" u="none" strike="noStrike" cap="none">
                <a:solidFill>
                  <a:srgbClr val="000000"/>
                </a:solidFill>
              </a:rPr>
              <a:t>Feed</a:t>
            </a:r>
            <a:r>
              <a:rPr lang="de-DE" sz="1000" i="0" u="none" strike="noStrike" cap="none">
                <a:solidFill>
                  <a:srgbClr val="000000"/>
                </a:solidFill>
              </a:rPr>
              <a:t> f [mm/rev] </a:t>
            </a:r>
            <a:endParaRPr sz="10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000"/>
              <a:t>  </a:t>
            </a:r>
            <a:r>
              <a:rPr lang="de-DE" sz="1000" i="0" u="none" strike="noStrike" cap="none">
                <a:solidFill>
                  <a:srgbClr val="000000"/>
                </a:solidFill>
              </a:rPr>
              <a:t> -  9.98 × </a:t>
            </a:r>
            <a:r>
              <a:rPr lang="de-DE" sz="1000" b="1" i="0" u="none" strike="noStrike" cap="none">
                <a:solidFill>
                  <a:srgbClr val="000000"/>
                </a:solidFill>
              </a:rPr>
              <a:t>Hardness</a:t>
            </a:r>
            <a:r>
              <a:rPr lang="de-DE" sz="1000" i="0" u="none" strike="noStrike" cap="none">
                <a:solidFill>
                  <a:srgbClr val="000000"/>
                </a:solidFill>
              </a:rPr>
              <a:t> [Brinell]</a:t>
            </a:r>
            <a:endParaRPr sz="10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12" name="Google Shape;212;g3aa1733b6d4_0_256"/>
          <p:cNvPicPr preferRelativeResize="0"/>
          <p:nvPr/>
        </p:nvPicPr>
        <p:blipFill rotWithShape="1">
          <a:blip r:embed="rId3">
            <a:alphaModFix/>
          </a:blip>
          <a:srcRect l="91439" t="6119" b="81496"/>
          <a:stretch/>
        </p:blipFill>
        <p:spPr>
          <a:xfrm>
            <a:off x="7677050" y="3827900"/>
            <a:ext cx="679924" cy="56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a1733b6d4_0_18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219" name="Google Shape;219;g3aa1733b6d4_0_182"/>
          <p:cNvSpPr txBox="1"/>
          <p:nvPr/>
        </p:nvSpPr>
        <p:spPr>
          <a:xfrm>
            <a:off x="319100" y="1172750"/>
            <a:ext cx="8167200" cy="1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de-DE" sz="1200"/>
              <a:t>Failure Type: </a:t>
            </a:r>
            <a:r>
              <a:rPr lang="de-DE" sz="1200" b="1"/>
              <a:t>BEF</a:t>
            </a:r>
            <a:r>
              <a:rPr lang="de-DE" sz="1200"/>
              <a:t>(Built-up edge failure), </a:t>
            </a:r>
            <a:r>
              <a:rPr lang="de-DE" sz="1200" b="1"/>
              <a:t>CCF</a:t>
            </a:r>
            <a:r>
              <a:rPr lang="de-DE" sz="1200"/>
              <a:t>(Compression chips failure)</a:t>
            </a:r>
            <a:endParaRPr sz="1200"/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de-DE" sz="1200"/>
              <a:t>Motivation: improve process reliability and reduce tool &amp; material costs</a:t>
            </a:r>
            <a:endParaRPr sz="1200"/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de-DE" sz="1200">
                <a:solidFill>
                  <a:schemeClr val="dk1"/>
                </a:solidFill>
              </a:rPr>
              <a:t>Goal: build simple, interpretable rules for the agent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0" name="Google Shape;220;g3aa1733b6d4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850" y="2571739"/>
            <a:ext cx="1746875" cy="17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aa1733b6d4_0_182"/>
          <p:cNvSpPr txBox="1"/>
          <p:nvPr/>
        </p:nvSpPr>
        <p:spPr>
          <a:xfrm>
            <a:off x="4937450" y="4380425"/>
            <a:ext cx="48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[3] Fig. 6 - Chip Accumulation / Entanglement during Drilling</a:t>
            </a:r>
            <a:endParaRPr sz="1000" dirty="0"/>
          </a:p>
        </p:txBody>
      </p:sp>
      <p:pic>
        <p:nvPicPr>
          <p:cNvPr id="222" name="Google Shape;222;g3aa1733b6d4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50" y="2860400"/>
            <a:ext cx="3500625" cy="14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aa1733b6d4_0_182"/>
          <p:cNvSpPr txBox="1"/>
          <p:nvPr/>
        </p:nvSpPr>
        <p:spPr>
          <a:xfrm>
            <a:off x="1342613" y="43804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/>
              <a:t>[2] Fig. 5 - Built-Up Edge on Cutting Tool</a:t>
            </a:r>
            <a:endParaRPr sz="1000" dirty="0"/>
          </a:p>
        </p:txBody>
      </p:sp>
      <p:sp>
        <p:nvSpPr>
          <p:cNvPr id="224" name="Google Shape;224;g3aa1733b6d4_0_182"/>
          <p:cNvSpPr txBox="1">
            <a:spLocks noGrp="1"/>
          </p:cNvSpPr>
          <p:nvPr>
            <p:ph type="title"/>
          </p:nvPr>
        </p:nvSpPr>
        <p:spPr>
          <a:xfrm>
            <a:off x="317540" y="77365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b="1"/>
              <a:t>Quality Tool</a:t>
            </a:r>
            <a:endParaRPr b="1"/>
          </a:p>
        </p:txBody>
      </p:sp>
      <p:sp>
        <p:nvSpPr>
          <p:cNvPr id="225" name="Google Shape;225;g3aa1733b6d4_0_18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Speaker: </a:t>
            </a:r>
            <a:r>
              <a:rPr lang="de-D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Nien-Ying (03803153)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 2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2498</Words>
  <Application>Microsoft Office PowerPoint</Application>
  <PresentationFormat>Presentación en pantalla (16:9)</PresentationFormat>
  <Paragraphs>437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Calibri</vt:lpstr>
      <vt:lpstr>Arial</vt:lpstr>
      <vt:lpstr>Roboto</vt:lpstr>
      <vt:lpstr>Noto Sans Symbols</vt:lpstr>
      <vt:lpstr>Titel 2</vt:lpstr>
      <vt:lpstr>Titel 1</vt:lpstr>
      <vt:lpstr>Titel 3</vt:lpstr>
      <vt:lpstr>Inhalt</vt:lpstr>
      <vt:lpstr>Software Lab Presentation - Group 25</vt:lpstr>
      <vt:lpstr>Festo Plant for Discrete Manufacturing: Developing Simulation Models for Industrial Copilot   </vt:lpstr>
      <vt:lpstr>Quick Recap About Team</vt:lpstr>
      <vt:lpstr>Presentación de PowerPoint</vt:lpstr>
      <vt:lpstr>Recap - Problem</vt:lpstr>
      <vt:lpstr>Recap - Example User Case</vt:lpstr>
      <vt:lpstr>Recap - Dataset</vt:lpstr>
      <vt:lpstr>Recap - Torque Prediction</vt:lpstr>
      <vt:lpstr>Quality Tool</vt:lpstr>
      <vt:lpstr>Quality Tool - Method</vt:lpstr>
      <vt:lpstr>Quality Tool - Result</vt:lpstr>
      <vt:lpstr>Degradation Tool Recap</vt:lpstr>
      <vt:lpstr>Degradation Tool</vt:lpstr>
      <vt:lpstr>Degradation Tool</vt:lpstr>
      <vt:lpstr>Agentic System Pipeline</vt:lpstr>
      <vt:lpstr>Agentic System Pipeline</vt:lpstr>
      <vt:lpstr>Agentic System Pipeline</vt:lpstr>
      <vt:lpstr>User Queries</vt:lpstr>
      <vt:lpstr>LLM Selection</vt:lpstr>
      <vt:lpstr>Single Agent Prompt vs Multi-Agent Prompts</vt:lpstr>
      <vt:lpstr>Prompt Engineering - Single Agent</vt:lpstr>
      <vt:lpstr>Prompt Engineering - Multi Agent</vt:lpstr>
      <vt:lpstr>Comparison Between Architectures</vt:lpstr>
      <vt:lpstr>Results and Limitations:</vt:lpstr>
      <vt:lpstr>Next Steps</vt:lpstr>
      <vt:lpstr>Documentation and Literature</vt:lpstr>
      <vt:lpstr>References</vt:lpstr>
      <vt:lpstr>Software Lab Presentation - Group 25</vt:lpstr>
      <vt:lpstr>Appendix</vt:lpstr>
      <vt:lpstr>Single Agent Prompt (Chain of Thought)</vt:lpstr>
      <vt:lpstr>Multi Agent Prompts (Plan and Solve)</vt:lpstr>
      <vt:lpstr>Multi Agent Prompts (Plan and Solve)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Miguel Vega</dc:creator>
  <cp:lastModifiedBy>Adrián Almohalla Vallejo</cp:lastModifiedBy>
  <cp:revision>4</cp:revision>
  <dcterms:created xsi:type="dcterms:W3CDTF">2021-04-12T13:11:58Z</dcterms:created>
  <dcterms:modified xsi:type="dcterms:W3CDTF">2025-12-03T13:16:49Z</dcterms:modified>
</cp:coreProperties>
</file>